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321" r:id="rId2"/>
    <p:sldId id="391" r:id="rId3"/>
    <p:sldId id="393" r:id="rId4"/>
    <p:sldId id="394" r:id="rId5"/>
    <p:sldId id="392" r:id="rId6"/>
    <p:sldId id="397" r:id="rId7"/>
    <p:sldId id="396" r:id="rId8"/>
    <p:sldId id="355" r:id="rId9"/>
    <p:sldId id="449" r:id="rId10"/>
    <p:sldId id="453" r:id="rId11"/>
    <p:sldId id="452" r:id="rId12"/>
    <p:sldId id="454" r:id="rId13"/>
    <p:sldId id="455" r:id="rId14"/>
    <p:sldId id="450" r:id="rId15"/>
    <p:sldId id="458" r:id="rId16"/>
    <p:sldId id="459" r:id="rId17"/>
    <p:sldId id="461" r:id="rId18"/>
    <p:sldId id="325" r:id="rId19"/>
    <p:sldId id="326" r:id="rId20"/>
    <p:sldId id="398" r:id="rId21"/>
    <p:sldId id="400" r:id="rId22"/>
    <p:sldId id="407" r:id="rId23"/>
    <p:sldId id="399" r:id="rId24"/>
    <p:sldId id="410" r:id="rId25"/>
    <p:sldId id="409" r:id="rId26"/>
    <p:sldId id="418" r:id="rId27"/>
    <p:sldId id="419" r:id="rId28"/>
    <p:sldId id="420" r:id="rId29"/>
    <p:sldId id="421" r:id="rId30"/>
    <p:sldId id="422" r:id="rId31"/>
    <p:sldId id="426" r:id="rId32"/>
    <p:sldId id="427" r:id="rId33"/>
    <p:sldId id="411" r:id="rId34"/>
    <p:sldId id="429" r:id="rId35"/>
    <p:sldId id="435" r:id="rId36"/>
    <p:sldId id="436" r:id="rId37"/>
    <p:sldId id="432" r:id="rId38"/>
    <p:sldId id="434" r:id="rId39"/>
    <p:sldId id="433" r:id="rId40"/>
    <p:sldId id="443" r:id="rId41"/>
    <p:sldId id="444" r:id="rId42"/>
    <p:sldId id="463" r:id="rId43"/>
    <p:sldId id="464" r:id="rId44"/>
    <p:sldId id="440" r:id="rId45"/>
    <p:sldId id="445" r:id="rId46"/>
    <p:sldId id="466" r:id="rId47"/>
    <p:sldId id="467" r:id="rId48"/>
    <p:sldId id="468" r:id="rId49"/>
    <p:sldId id="442" r:id="rId50"/>
    <p:sldId id="441" r:id="rId51"/>
    <p:sldId id="438" r:id="rId52"/>
    <p:sldId id="428" r:id="rId53"/>
    <p:sldId id="315" r:id="rId5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63"/>
    <a:srgbClr val="9933FF"/>
    <a:srgbClr val="FF66FF"/>
    <a:srgbClr val="0065A4"/>
    <a:srgbClr val="FF99FF"/>
    <a:srgbClr val="8064A2"/>
    <a:srgbClr val="CC66FF"/>
    <a:srgbClr val="9BBB59"/>
    <a:srgbClr val="669900"/>
    <a:srgbClr val="AEC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7" autoAdjust="0"/>
    <p:restoredTop sz="94660"/>
  </p:normalViewPr>
  <p:slideViewPr>
    <p:cSldViewPr snapToObjects="1">
      <p:cViewPr varScale="1">
        <p:scale>
          <a:sx n="103" d="100"/>
          <a:sy n="103" d="100"/>
        </p:scale>
        <p:origin x="933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52654B9E-32D4-4E0C-A8A4-77C9A9778D44}" type="datetimeFigureOut">
              <a:rPr lang="en-US" altLang="en-US"/>
              <a:pPr/>
              <a:t>9/12/2017</a:t>
            </a:fld>
            <a:endParaRPr lang="en-US" alt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F1CA02E-8E9E-4B18-BEC8-1AB474E82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37C81-B748-468E-BD9B-95EE3926C6E9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CFF8D-D161-44C2-8B80-AC1E715B6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91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FF8D-D161-44C2-8B80-AC1E715B6E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15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75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10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027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65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8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227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85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06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11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56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93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88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ssey_template_blue.tif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-17463"/>
            <a:ext cx="9218613" cy="691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95" charset="-128"/>
          <a:cs typeface="ＭＳ Ｐゴシック" pitchFamily="95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95" charset="0"/>
          <a:ea typeface="ＭＳ Ｐゴシック" pitchFamily="95" charset="-128"/>
          <a:cs typeface="ＭＳ Ｐゴシック" pitchFamily="9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95" charset="0"/>
          <a:ea typeface="ＭＳ Ｐゴシック" pitchFamily="95" charset="-128"/>
          <a:cs typeface="ＭＳ Ｐゴシック" pitchFamily="9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95" charset="0"/>
          <a:ea typeface="ＭＳ Ｐゴシック" pitchFamily="95" charset="-128"/>
          <a:cs typeface="ＭＳ Ｐゴシック" pitchFamily="9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95" charset="0"/>
          <a:ea typeface="ＭＳ Ｐゴシック" pitchFamily="95" charset="-128"/>
          <a:cs typeface="ＭＳ Ｐゴシック" pitchFamily="9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95" charset="0"/>
          <a:ea typeface="ＭＳ Ｐゴシック" pitchFamily="95" charset="-128"/>
          <a:cs typeface="ＭＳ Ｐゴシック" pitchFamily="9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95" charset="0"/>
          <a:ea typeface="ＭＳ Ｐゴシック" pitchFamily="95" charset="-128"/>
          <a:cs typeface="ＭＳ Ｐゴシック" pitchFamily="9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95" charset="0"/>
          <a:ea typeface="ＭＳ Ｐゴシック" pitchFamily="95" charset="-128"/>
          <a:cs typeface="ＭＳ Ｐゴシック" pitchFamily="9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95" charset="0"/>
          <a:ea typeface="ＭＳ Ｐゴシック" pitchFamily="95" charset="-128"/>
          <a:cs typeface="ＭＳ Ｐゴシック" pitchFamily="9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95" charset="-128"/>
          <a:cs typeface="ＭＳ Ｐゴシック" pitchFamily="9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95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9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9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9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7.png"/><Relationship Id="rId7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1.png"/><Relationship Id="rId7" Type="http://schemas.openxmlformats.org/officeDocument/2006/relationships/image" Target="../media/image11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5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5" Type="http://schemas.openxmlformats.org/officeDocument/2006/relationships/image" Target="../media/image31.png"/><Relationship Id="rId10" Type="http://schemas.openxmlformats.org/officeDocument/2006/relationships/image" Target="../media/image23.png"/><Relationship Id="rId19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19797" y="609600"/>
            <a:ext cx="480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Bernard MT Condensed" panose="02050806060905020404" pitchFamily="18" charset="0"/>
              </a:rPr>
              <a:t>Stage III and IV </a:t>
            </a:r>
          </a:p>
          <a:p>
            <a:pPr lvl="0" algn="ctr"/>
            <a:r>
              <a:rPr lang="en-US" sz="440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Bernard MT Condensed" panose="02050806060905020404" pitchFamily="18" charset="0"/>
              </a:rPr>
              <a:t>Malignant Melanoma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9E5F0-B266-4A8B-B998-B7C9095FC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1" y="533400"/>
            <a:ext cx="3810000" cy="5597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A9D2F0-A7D6-4884-B668-4811B41F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341" y="2155791"/>
            <a:ext cx="3189249" cy="3202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A351A-8523-4EB6-A942-58E5010672C9}"/>
              </a:ext>
            </a:extLst>
          </p:cNvPr>
          <p:cNvSpPr txBox="1"/>
          <p:nvPr/>
        </p:nvSpPr>
        <p:spPr>
          <a:xfrm>
            <a:off x="5638800" y="5492676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ln>
                  <a:solidFill>
                    <a:prstClr val="black"/>
                  </a:solidFill>
                </a:ln>
                <a:solidFill>
                  <a:srgbClr val="FFC000"/>
                </a:solidFill>
                <a:latin typeface="Britannic Bold" panose="020B0903060703020204" pitchFamily="34" charset="0"/>
              </a:rPr>
              <a:t>Jennifer Carter </a:t>
            </a:r>
            <a:r>
              <a:rPr lang="en-US" sz="2000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Britannic Bold" panose="020B0903060703020204" pitchFamily="34" charset="0"/>
              </a:rPr>
              <a:t>09/12/17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D72657-6F25-4BBC-866C-EAA8D2AE98CD}"/>
              </a:ext>
            </a:extLst>
          </p:cNvPr>
          <p:cNvSpPr/>
          <p:nvPr/>
        </p:nvSpPr>
        <p:spPr>
          <a:xfrm>
            <a:off x="309349" y="6513941"/>
            <a:ext cx="5715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C860-7871-43B6-8732-BC5C8549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-13418"/>
            <a:ext cx="3790950" cy="3429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A103657-CE32-4660-92FE-E10A6EF7A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19836"/>
              </p:ext>
            </p:extLst>
          </p:nvPr>
        </p:nvGraphicFramePr>
        <p:xfrm>
          <a:off x="457200" y="609600"/>
          <a:ext cx="8229599" cy="5220579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351314">
                  <a:extLst>
                    <a:ext uri="{9D8B030D-6E8A-4147-A177-3AD203B41FA5}">
                      <a16:colId xmlns:a16="http://schemas.microsoft.com/office/drawing/2014/main" val="66504512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75032024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0461156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76588423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55210299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954291998"/>
                    </a:ext>
                  </a:extLst>
                </a:gridCol>
              </a:tblGrid>
              <a:tr h="609902">
                <a:tc>
                  <a:txBody>
                    <a:bodyPr/>
                    <a:lstStyle/>
                    <a:p>
                      <a:r>
                        <a:rPr lang="en-US" dirty="0"/>
                        <a:t>Treatment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Onset of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 3-5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829702"/>
                  </a:ext>
                </a:extLst>
              </a:tr>
              <a:tr h="609902">
                <a:tc gridSpan="6"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Survival in BRAF V600E (8% had V600K)-mutant advanced melanoma treated with Vemurafenib.  A phase II study with previously treated metastatic melanoma.  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510794"/>
                  </a:ext>
                </a:extLst>
              </a:tr>
              <a:tr h="426418">
                <a:tc>
                  <a:txBody>
                    <a:bodyPr/>
                    <a:lstStyle/>
                    <a:p>
                      <a:r>
                        <a:rPr lang="en-US" sz="1200" dirty="0"/>
                        <a:t>Vemurafenib 960mg BID </a:t>
                      </a:r>
                      <a:r>
                        <a:rPr lang="en-US" sz="900" dirty="0"/>
                        <a:t>(132 pts)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53%</a:t>
                      </a:r>
                      <a:r>
                        <a:rPr lang="en-US" sz="900" dirty="0"/>
                        <a:t> (44-62%)</a:t>
                      </a:r>
                    </a:p>
                    <a:p>
                      <a:r>
                        <a:rPr lang="en-US" sz="900" dirty="0"/>
                        <a:t>     *6% CR</a:t>
                      </a:r>
                    </a:p>
                    <a:p>
                      <a:r>
                        <a:rPr lang="en-US" sz="900" dirty="0"/>
                        <a:t>40% with V600K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reported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6.8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(5.6-8.1)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15.9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(11.6-18.3)</a:t>
                      </a:r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64%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85181"/>
                  </a:ext>
                </a:extLst>
              </a:tr>
              <a:tr h="304800">
                <a:tc gridSpan="6">
                  <a:txBody>
                    <a:bodyPr/>
                    <a:lstStyle/>
                    <a:p>
                      <a:r>
                        <a:rPr lang="en-US" sz="9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Sosman</a:t>
                      </a:r>
                      <a:r>
                        <a:rPr lang="en-US" sz="9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2012 NEJM “Survival in BRAF V600-mutant advanced melanoma treated with vemurafenib”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928613"/>
                  </a:ext>
                </a:extLst>
              </a:tr>
              <a:tr h="609902">
                <a:tc gridSpan="6">
                  <a:txBody>
                    <a:bodyPr/>
                    <a:lstStyle/>
                    <a:p>
                      <a:r>
                        <a:rPr lang="en-US" sz="1200" dirty="0">
                          <a:latin typeface="Arial Black" panose="020B0A04020102020204" pitchFamily="34" charset="0"/>
                        </a:rPr>
                        <a:t>BRIM-3: Phase III RCT with untreated, metastatic melanoma, with BRAF V600E mutation (9% had V600K)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389921"/>
                  </a:ext>
                </a:extLst>
              </a:tr>
              <a:tr h="318530">
                <a:tc>
                  <a:txBody>
                    <a:bodyPr/>
                    <a:lstStyle/>
                    <a:p>
                      <a:r>
                        <a:rPr lang="en-US" sz="1200" dirty="0"/>
                        <a:t>Vemurafenib </a:t>
                      </a:r>
                      <a:r>
                        <a:rPr lang="en-US" sz="900" dirty="0"/>
                        <a:t>960mg BID (337 pts)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1200" dirty="0"/>
                        <a:t>Dacarbazine </a:t>
                      </a:r>
                      <a:r>
                        <a:rPr lang="en-US" sz="900" dirty="0"/>
                        <a:t>1000mg/m2 q3w (338 pts)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48%</a:t>
                      </a:r>
                      <a:r>
                        <a:rPr lang="en-US" sz="900" dirty="0"/>
                        <a:t> (p&lt;0.001)*</a:t>
                      </a:r>
                    </a:p>
                    <a:p>
                      <a:r>
                        <a:rPr lang="en-US" sz="900" dirty="0"/>
                        <a:t>     *6% CR</a:t>
                      </a:r>
                    </a:p>
                    <a:p>
                      <a:r>
                        <a:rPr lang="en-US" sz="1200" dirty="0"/>
                        <a:t>5%</a:t>
                      </a:r>
                      <a:r>
                        <a:rPr lang="en-US" sz="900" dirty="0"/>
                        <a:t> (p&lt;0.001)*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      **1% CR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1.4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(IQR 1.3-1.6)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3.0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(IQR 2.7-6.3)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6.9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(p&lt;0.0001)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1.6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(p&lt;0.0001)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13.6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(p=0.0008)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9.7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(p=0.0008)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73%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44%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198216"/>
                  </a:ext>
                </a:extLst>
              </a:tr>
              <a:tr h="208991">
                <a:tc gridSpan="6">
                  <a:txBody>
                    <a:bodyPr/>
                    <a:lstStyle/>
                    <a:p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-Chapman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 2011 NEJM “Improved survival with vemurafenib in melanoma with BRAF V600E mutation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-McArthur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2014 Lancet “Safety and efficacy of vemurafenib in BRAF V600E and BRAF V600K mutation positive melanoma BRIM 3 extended follow up of a phase 3 randomized open label study”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470732"/>
                  </a:ext>
                </a:extLst>
              </a:tr>
              <a:tr h="609902">
                <a:tc gridSpan="6"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Vemurafenib in patients with BRAF V600 mutated metastatic melanoma: phase IV, open-label, multi-center safety study. Half of pts had received prior treatment. 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926983"/>
                  </a:ext>
                </a:extLst>
              </a:tr>
              <a:tr h="365156">
                <a:tc>
                  <a:txBody>
                    <a:bodyPr/>
                    <a:lstStyle/>
                    <a:p>
                      <a:r>
                        <a:rPr lang="en-US" sz="1200" dirty="0"/>
                        <a:t>Vemurafenib </a:t>
                      </a:r>
                      <a:r>
                        <a:rPr lang="en-US" sz="900" dirty="0"/>
                        <a:t>(3222 pts)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34%</a:t>
                      </a:r>
                      <a:r>
                        <a:rPr lang="en-US" sz="900" dirty="0"/>
                        <a:t> </a:t>
                      </a:r>
                    </a:p>
                    <a:p>
                      <a:r>
                        <a:rPr lang="en-US" sz="900" dirty="0"/>
                        <a:t>     *3% CR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reported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5.6 months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12.0 months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51%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396509"/>
                  </a:ext>
                </a:extLst>
              </a:tr>
              <a:tr h="251433">
                <a:tc gridSpan="6">
                  <a:txBody>
                    <a:bodyPr/>
                    <a:lstStyle/>
                    <a:p>
                      <a:r>
                        <a:rPr lang="en-US" sz="9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Larkin</a:t>
                      </a:r>
                      <a:r>
                        <a:rPr lang="en-US" sz="9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2014 Lancet “Vemurafenib in patients with BRAF V600 mutated metastatic melanoma an open label multicenter safety study”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15634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8332418-05B0-42BC-92C6-C309471BB770}"/>
              </a:ext>
            </a:extLst>
          </p:cNvPr>
          <p:cNvSpPr/>
          <p:nvPr/>
        </p:nvSpPr>
        <p:spPr>
          <a:xfrm>
            <a:off x="484781" y="1221238"/>
            <a:ext cx="8185453" cy="15219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5103B8-39D3-4533-A7F5-FEC4FD858C11}"/>
              </a:ext>
            </a:extLst>
          </p:cNvPr>
          <p:cNvSpPr/>
          <p:nvPr/>
        </p:nvSpPr>
        <p:spPr>
          <a:xfrm>
            <a:off x="457200" y="2743200"/>
            <a:ext cx="8229599" cy="1828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A3724-40DD-41DC-B44B-130EA53A8B22}"/>
              </a:ext>
            </a:extLst>
          </p:cNvPr>
          <p:cNvSpPr/>
          <p:nvPr/>
        </p:nvSpPr>
        <p:spPr>
          <a:xfrm>
            <a:off x="440635" y="4578265"/>
            <a:ext cx="8229599" cy="12883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82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DCC860-7871-43B6-8732-BC5C8549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-13418"/>
            <a:ext cx="3790950" cy="342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92C5ED-8C30-41B3-9C89-CA189743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" y="804862"/>
            <a:ext cx="6581775" cy="52482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569DD6-80DC-46B6-9CCA-060911AB29BB}"/>
              </a:ext>
            </a:extLst>
          </p:cNvPr>
          <p:cNvSpPr/>
          <p:nvPr/>
        </p:nvSpPr>
        <p:spPr>
          <a:xfrm>
            <a:off x="-381000" y="6528517"/>
            <a:ext cx="7239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eaLnBrk="1" hangingPunct="1"/>
            <a:r>
              <a:rPr lang="en-US" sz="900" i="1" dirty="0" err="1">
                <a:solidFill>
                  <a:schemeClr val="bg1"/>
                </a:solidFill>
              </a:rPr>
              <a:t>Sosman</a:t>
            </a:r>
            <a:r>
              <a:rPr lang="en-US" sz="900" i="1" dirty="0">
                <a:solidFill>
                  <a:schemeClr val="bg1"/>
                </a:solidFill>
              </a:rPr>
              <a:t> </a:t>
            </a:r>
            <a:r>
              <a:rPr lang="en-US" sz="900" dirty="0">
                <a:solidFill>
                  <a:schemeClr val="bg1"/>
                </a:solidFill>
              </a:rPr>
              <a:t>2012 NEJM “Survival in BRAF V600-mutant advanced melanoma treated with vemurafenib”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6338BE-4225-458F-BB2B-AF53648FEB89}"/>
              </a:ext>
            </a:extLst>
          </p:cNvPr>
          <p:cNvCxnSpPr/>
          <p:nvPr/>
        </p:nvCxnSpPr>
        <p:spPr>
          <a:xfrm>
            <a:off x="2286000" y="990600"/>
            <a:ext cx="0" cy="44196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C4988F-02F8-49DD-AEB9-B04C4F873B8B}"/>
              </a:ext>
            </a:extLst>
          </p:cNvPr>
          <p:cNvCxnSpPr>
            <a:cxnSpLocks/>
          </p:cNvCxnSpPr>
          <p:nvPr/>
        </p:nvCxnSpPr>
        <p:spPr>
          <a:xfrm>
            <a:off x="1905000" y="3218291"/>
            <a:ext cx="23622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2BAFF1-F227-4C61-9ED2-4E7C44BCE700}"/>
              </a:ext>
            </a:extLst>
          </p:cNvPr>
          <p:cNvCxnSpPr>
            <a:cxnSpLocks/>
          </p:cNvCxnSpPr>
          <p:nvPr/>
        </p:nvCxnSpPr>
        <p:spPr>
          <a:xfrm>
            <a:off x="4267200" y="3200400"/>
            <a:ext cx="0" cy="22098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482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D72657-6F25-4BBC-866C-EAA8D2AE98CD}"/>
              </a:ext>
            </a:extLst>
          </p:cNvPr>
          <p:cNvSpPr/>
          <p:nvPr/>
        </p:nvSpPr>
        <p:spPr>
          <a:xfrm>
            <a:off x="309349" y="6513941"/>
            <a:ext cx="5715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”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A103657-CE32-4660-92FE-E10A6EF7A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557204"/>
              </p:ext>
            </p:extLst>
          </p:nvPr>
        </p:nvGraphicFramePr>
        <p:xfrm>
          <a:off x="457200" y="609600"/>
          <a:ext cx="8229599" cy="5753677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351314">
                  <a:extLst>
                    <a:ext uri="{9D8B030D-6E8A-4147-A177-3AD203B41FA5}">
                      <a16:colId xmlns:a16="http://schemas.microsoft.com/office/drawing/2014/main" val="66504512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75032024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0461156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76588423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55210299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954291998"/>
                    </a:ext>
                  </a:extLst>
                </a:gridCol>
              </a:tblGrid>
              <a:tr h="609902">
                <a:tc>
                  <a:txBody>
                    <a:bodyPr/>
                    <a:lstStyle/>
                    <a:p>
                      <a:r>
                        <a:rPr lang="en-US" dirty="0"/>
                        <a:t>Treatment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Onset of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 3-4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829702"/>
                  </a:ext>
                </a:extLst>
              </a:tr>
              <a:tr h="609902">
                <a:tc gridSpan="6"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BREAK-2: Phase II of the BRAF inhibitor (17% BRAF V600K) Dabrafenib in patients with metastatic melanoma excluded brain metastasis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510794"/>
                  </a:ext>
                </a:extLst>
              </a:tr>
              <a:tr h="426418">
                <a:tc>
                  <a:txBody>
                    <a:bodyPr/>
                    <a:lstStyle/>
                    <a:p>
                      <a:r>
                        <a:rPr lang="en-US" sz="1200" dirty="0"/>
                        <a:t>Dabrafenib 150 mg BID </a:t>
                      </a:r>
                      <a:r>
                        <a:rPr lang="en-US" sz="900" dirty="0"/>
                        <a:t>(92 pts)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59%</a:t>
                      </a:r>
                      <a:r>
                        <a:rPr lang="en-US" sz="900" dirty="0"/>
                        <a:t> (48.2-70.3%)</a:t>
                      </a:r>
                    </a:p>
                    <a:p>
                      <a:r>
                        <a:rPr lang="en-US" sz="900" dirty="0"/>
                        <a:t>     *7% CR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1.3 months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6.3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(BRAF V600E)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4.5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(BRAF V600K)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13.1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(BRAF V600E)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12.9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(BRAF V600K)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27%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85181"/>
                  </a:ext>
                </a:extLst>
              </a:tr>
              <a:tr h="304800">
                <a:tc gridSpan="6">
                  <a:txBody>
                    <a:bodyPr/>
                    <a:lstStyle/>
                    <a:p>
                      <a:r>
                        <a:rPr lang="en-US" sz="9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Ascierto</a:t>
                      </a:r>
                      <a:r>
                        <a:rPr lang="en-US" sz="9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2013 JCO “Phase II trial BREAK 2 of the BRAF inhibitor dabrafenib in patients with metastatic melanoma”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928613"/>
                  </a:ext>
                </a:extLst>
              </a:tr>
              <a:tr h="609902">
                <a:tc gridSpan="6">
                  <a:txBody>
                    <a:bodyPr/>
                    <a:lstStyle/>
                    <a:p>
                      <a:r>
                        <a:rPr lang="en-US" sz="1200" dirty="0">
                          <a:latin typeface="Arial Black" panose="020B0A04020102020204" pitchFamily="34" charset="0"/>
                        </a:rPr>
                        <a:t>BREAK-MB: Phase II, Dabrafenib in patients with Val600Glu (81% BRAF V600E) mutation or Val600Lys (19% BRAF V600E) mutation with metastatic melanoma and 100% patients with brain metastasis.  Separated into previously untreated and previously treated brain metastasis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389921"/>
                  </a:ext>
                </a:extLst>
              </a:tr>
              <a:tr h="318530">
                <a:tc>
                  <a:txBody>
                    <a:bodyPr/>
                    <a:lstStyle/>
                    <a:p>
                      <a:r>
                        <a:rPr lang="en-US" sz="900" dirty="0"/>
                        <a:t>Untreated </a:t>
                      </a:r>
                      <a:r>
                        <a:rPr lang="en-US" sz="1200" dirty="0"/>
                        <a:t>Dabrafenib 150 </a:t>
                      </a:r>
                      <a:r>
                        <a:rPr lang="en-US" sz="900" dirty="0"/>
                        <a:t>mg (89 pts)</a:t>
                      </a:r>
                    </a:p>
                    <a:p>
                      <a:endParaRPr lang="en-US" sz="900" dirty="0"/>
                    </a:p>
                    <a:p>
                      <a:endParaRPr lang="en-US" sz="900" dirty="0"/>
                    </a:p>
                    <a:p>
                      <a:r>
                        <a:rPr lang="en-US" sz="900" dirty="0"/>
                        <a:t>Treated </a:t>
                      </a:r>
                      <a:r>
                        <a:rPr lang="en-US" sz="1200" dirty="0"/>
                        <a:t>Dabrafenib 150 </a:t>
                      </a:r>
                      <a:r>
                        <a:rPr lang="en-US" sz="900" dirty="0"/>
                        <a:t>mg (83 pts)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39.2%</a:t>
                      </a:r>
                      <a:r>
                        <a:rPr lang="en-US" sz="900" dirty="0"/>
                        <a:t> (0-51.2%)</a:t>
                      </a:r>
                    </a:p>
                    <a:p>
                      <a:r>
                        <a:rPr lang="en-US" sz="900" dirty="0"/>
                        <a:t>     *3% CR</a:t>
                      </a:r>
                    </a:p>
                    <a:p>
                      <a:r>
                        <a:rPr lang="en-US" sz="900" dirty="0"/>
                        <a:t> </a:t>
                      </a:r>
                      <a:r>
                        <a:rPr lang="en-US" sz="900" dirty="0">
                          <a:sym typeface="Wingdings" panose="05000000000000000000" pitchFamily="2" charset="2"/>
                        </a:rPr>
                        <a:t>7</a:t>
                      </a:r>
                      <a:r>
                        <a:rPr lang="en-US" sz="900" dirty="0"/>
                        <a:t>% (0-32%) V600E </a:t>
                      </a:r>
                    </a:p>
                    <a:p>
                      <a:r>
                        <a:rPr lang="en-US" sz="1200" dirty="0"/>
                        <a:t>30.8%</a:t>
                      </a:r>
                      <a:r>
                        <a:rPr lang="en-US" sz="900" dirty="0"/>
                        <a:t> (19.9-43.4%)</a:t>
                      </a:r>
                    </a:p>
                    <a:p>
                      <a:r>
                        <a:rPr lang="en-US" sz="900" dirty="0"/>
                        <a:t>     *0% CR</a:t>
                      </a:r>
                    </a:p>
                    <a:p>
                      <a:r>
                        <a:rPr lang="en-US" sz="900" dirty="0">
                          <a:sym typeface="Wingdings" panose="05000000000000000000" pitchFamily="2" charset="2"/>
                        </a:rPr>
                        <a:t>22% (6-48</a:t>
                      </a:r>
                      <a:r>
                        <a:rPr lang="en-US" sz="700" dirty="0">
                          <a:sym typeface="Wingdings" panose="05000000000000000000" pitchFamily="2" charset="2"/>
                        </a:rPr>
                        <a:t>%</a:t>
                      </a:r>
                      <a:r>
                        <a:rPr lang="en-US" sz="900" dirty="0">
                          <a:sym typeface="Wingdings" panose="05000000000000000000" pitchFamily="2" charset="2"/>
                        </a:rPr>
                        <a:t>) V600E</a:t>
                      </a:r>
                      <a:endParaRPr lang="en-US" sz="9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reported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3.7 months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1.8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V600E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**not significant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3.8 months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3.6 months V600E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**not significant</a:t>
                      </a: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7.6 months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3.7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V600E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**significant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7.2 months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4.9 months V600E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**not significant</a:t>
                      </a:r>
                      <a:endParaRPr lang="en-US" sz="9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22%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198216"/>
                  </a:ext>
                </a:extLst>
              </a:tr>
              <a:tr h="208991">
                <a:tc gridSpan="6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Long</a:t>
                      </a:r>
                      <a:r>
                        <a:rPr lang="en-US" sz="9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2012 Lancet “Dabrafenib in patients with Val600Glu or Val600Lys BRAF-mutant melanoma metastatic to the brain BREAK-MB a multicenter, open-label, phase 2 trial”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470732"/>
                  </a:ext>
                </a:extLst>
              </a:tr>
              <a:tr h="609902">
                <a:tc gridSpan="6"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BREAK-3: Phase III, Dabrafenib in BRAF V600E-mutated unresectable stage III or IV melanoma without brain metastasis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926983"/>
                  </a:ext>
                </a:extLst>
              </a:tr>
              <a:tr h="365156">
                <a:tc>
                  <a:txBody>
                    <a:bodyPr/>
                    <a:lstStyle/>
                    <a:p>
                      <a:r>
                        <a:rPr lang="en-US" sz="1200" dirty="0"/>
                        <a:t>3:1 Dabrafenib </a:t>
                      </a:r>
                      <a:r>
                        <a:rPr lang="en-US" sz="900" dirty="0"/>
                        <a:t>(187 pts)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1200" dirty="0"/>
                        <a:t>3:1 Dacarbazine </a:t>
                      </a:r>
                      <a:r>
                        <a:rPr lang="en-US" sz="900" dirty="0"/>
                        <a:t>(63 pts)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50%</a:t>
                      </a:r>
                      <a:r>
                        <a:rPr lang="en-US" sz="900" dirty="0"/>
                        <a:t> (p&lt;0.001)*</a:t>
                      </a:r>
                    </a:p>
                    <a:p>
                      <a:r>
                        <a:rPr lang="en-US" sz="900" dirty="0"/>
                        <a:t>     *3% CR</a:t>
                      </a:r>
                    </a:p>
                    <a:p>
                      <a:r>
                        <a:rPr lang="en-US" sz="1200" dirty="0"/>
                        <a:t>5%</a:t>
                      </a:r>
                      <a:r>
                        <a:rPr lang="en-US" sz="900" dirty="0"/>
                        <a:t> (p&lt;0.001)*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      *2% CR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1.5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reported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5.1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(p&lt;0.0001)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2.7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(p&lt;0.0001)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18.2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(HR 0.61 CI 0.25-1.48)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15.6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(HR 0.61 CI 0.25-1.48)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53%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44%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396509"/>
                  </a:ext>
                </a:extLst>
              </a:tr>
              <a:tr h="251433">
                <a:tc gridSpan="6">
                  <a:txBody>
                    <a:bodyPr/>
                    <a:lstStyle/>
                    <a:p>
                      <a:r>
                        <a:rPr kumimoji="0" lang="en-US" sz="9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Hauschild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 2012 Lancet “Dabrafenib in BRAF-mutated metastatic melanoma a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multicentre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, open-label, phase 3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randomised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 controlled trial”</a:t>
                      </a:r>
                      <a:endParaRPr lang="en-US" sz="90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15634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5C3C21-F697-4FB1-AAF8-9FC4F9EF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76200"/>
            <a:ext cx="3429000" cy="2736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C3D0AA-D1CA-49F4-9834-FF6063308B8B}"/>
              </a:ext>
            </a:extLst>
          </p:cNvPr>
          <p:cNvSpPr/>
          <p:nvPr/>
        </p:nvSpPr>
        <p:spPr>
          <a:xfrm>
            <a:off x="454105" y="1236992"/>
            <a:ext cx="8226286" cy="16389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2C4835-F446-4114-922F-84BDC83946BA}"/>
              </a:ext>
            </a:extLst>
          </p:cNvPr>
          <p:cNvSpPr/>
          <p:nvPr/>
        </p:nvSpPr>
        <p:spPr>
          <a:xfrm>
            <a:off x="465758" y="2877726"/>
            <a:ext cx="8185454" cy="1936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AF84DD-F51C-4AFB-99A3-AA7039ED347D}"/>
              </a:ext>
            </a:extLst>
          </p:cNvPr>
          <p:cNvSpPr/>
          <p:nvPr/>
        </p:nvSpPr>
        <p:spPr>
          <a:xfrm>
            <a:off x="457199" y="4791673"/>
            <a:ext cx="8229599" cy="15626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D0C06-38E7-476C-93A6-FB09C044CCFE}"/>
              </a:ext>
            </a:extLst>
          </p:cNvPr>
          <p:cNvSpPr/>
          <p:nvPr/>
        </p:nvSpPr>
        <p:spPr>
          <a:xfrm>
            <a:off x="465758" y="3566241"/>
            <a:ext cx="2353642" cy="990600"/>
          </a:xfrm>
          <a:prstGeom prst="rect">
            <a:avLst/>
          </a:prstGeom>
          <a:solidFill>
            <a:srgbClr val="FF9933">
              <a:alpha val="21961"/>
            </a:srgb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FFDA4-9B3F-4475-A8F5-FBBED9B61C83}"/>
              </a:ext>
            </a:extLst>
          </p:cNvPr>
          <p:cNvSpPr/>
          <p:nvPr/>
        </p:nvSpPr>
        <p:spPr>
          <a:xfrm>
            <a:off x="2819400" y="3553647"/>
            <a:ext cx="1189289" cy="990600"/>
          </a:xfrm>
          <a:prstGeom prst="rect">
            <a:avLst/>
          </a:prstGeom>
          <a:solidFill>
            <a:srgbClr val="FF9933">
              <a:alpha val="21961"/>
            </a:srgb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48474-08BF-4BB5-A363-6B972BC6F8DA}"/>
              </a:ext>
            </a:extLst>
          </p:cNvPr>
          <p:cNvSpPr/>
          <p:nvPr/>
        </p:nvSpPr>
        <p:spPr>
          <a:xfrm>
            <a:off x="5181601" y="3559666"/>
            <a:ext cx="1160110" cy="990600"/>
          </a:xfrm>
          <a:prstGeom prst="rect">
            <a:avLst/>
          </a:prstGeom>
          <a:solidFill>
            <a:srgbClr val="FF9933">
              <a:alpha val="21961"/>
            </a:srgb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91954A-9E4A-41F9-9D94-71FCD7D1AE4F}"/>
              </a:ext>
            </a:extLst>
          </p:cNvPr>
          <p:cNvSpPr/>
          <p:nvPr/>
        </p:nvSpPr>
        <p:spPr>
          <a:xfrm>
            <a:off x="6370889" y="3553647"/>
            <a:ext cx="1139114" cy="1003194"/>
          </a:xfrm>
          <a:prstGeom prst="rect">
            <a:avLst/>
          </a:prstGeom>
          <a:solidFill>
            <a:srgbClr val="FF9933">
              <a:alpha val="21961"/>
            </a:srgb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07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B724B-3E29-4316-8BC0-865E9679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457200"/>
            <a:ext cx="3429000" cy="468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A9D8C2-054D-4F7D-B185-B0B062C5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9600"/>
            <a:ext cx="3790950" cy="544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0E3C17-9C16-463D-8BE0-405299904286}"/>
              </a:ext>
            </a:extLst>
          </p:cNvPr>
          <p:cNvSpPr txBox="1"/>
          <p:nvPr/>
        </p:nvSpPr>
        <p:spPr>
          <a:xfrm>
            <a:off x="523875" y="1295400"/>
            <a:ext cx="3962400" cy="504753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SIDE EFFECTS: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ANY adverse events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Rash (48%)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Arthralgia (38%)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Fatigue (32%)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Alopecia (26%)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Nausea (19%)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Hyperkeratosis (19%)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Diarrhea (15%)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	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Grade 3 or 4 adverse events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46%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Squamous cell carcinoma (12%)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Rash (5%)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Liver function abnormalities (5%)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Rash (5%)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900" i="1" dirty="0">
                <a:solidFill>
                  <a:srgbClr val="FF0000"/>
                </a:solidFill>
              </a:rPr>
              <a:t>Larkin</a:t>
            </a:r>
            <a:r>
              <a:rPr lang="en-US" sz="900" dirty="0">
                <a:solidFill>
                  <a:srgbClr val="FF0000"/>
                </a:solidFill>
              </a:rPr>
              <a:t> 2014 Lancet “Vemurafenib in patients with BRAF V600 mutated metastatic melanoma an open label multicenter safety study”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CA881-0D24-4E42-A7E8-445B5E192627}"/>
              </a:ext>
            </a:extLst>
          </p:cNvPr>
          <p:cNvSpPr txBox="1"/>
          <p:nvPr/>
        </p:nvSpPr>
        <p:spPr>
          <a:xfrm>
            <a:off x="4800600" y="1066800"/>
            <a:ext cx="3962400" cy="477053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SIDE EFFECTS: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ANY adverse events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53%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Hyperkeratosis (15%)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Fever (11%)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Hand-foot (8%)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Squamous cell carcinoma (6%)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Arthralgia (5%)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Fatigue (5%)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Nausea/vomiting (2%)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	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Grade 3 or 4 adverse events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22%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Squamous cell carcinoma (4%)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Hand foot (2%)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Fever (3%)</a:t>
            </a:r>
            <a:endParaRPr lang="en-US" altLang="en-US" sz="1600" b="1" i="1" dirty="0">
              <a:solidFill>
                <a:srgbClr val="FF0000"/>
              </a:solidFill>
              <a:latin typeface="Arial Unicode MS" pitchFamily="34" charset="-128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b="1" i="1" dirty="0">
              <a:solidFill>
                <a:srgbClr val="FF0000"/>
              </a:solidFill>
              <a:latin typeface="Arial Unicode MS" pitchFamily="34" charset="-128"/>
              <a:sym typeface="Wingdings" panose="05000000000000000000" pitchFamily="2" charset="2"/>
            </a:endParaRPr>
          </a:p>
          <a:p>
            <a:r>
              <a:rPr lang="en-US" sz="800" i="1" dirty="0" err="1">
                <a:solidFill>
                  <a:srgbClr val="FF0000"/>
                </a:solidFill>
              </a:rPr>
              <a:t>Hauschild</a:t>
            </a:r>
            <a:r>
              <a:rPr lang="en-US" sz="800" dirty="0">
                <a:solidFill>
                  <a:srgbClr val="FF0000"/>
                </a:solidFill>
              </a:rPr>
              <a:t> 2012 Lancet “Dabrafenib in BRAF-mutated metastatic melanoma a </a:t>
            </a:r>
            <a:r>
              <a:rPr lang="en-US" sz="800" dirty="0" err="1">
                <a:solidFill>
                  <a:srgbClr val="FF0000"/>
                </a:solidFill>
              </a:rPr>
              <a:t>multicentre</a:t>
            </a:r>
            <a:r>
              <a:rPr lang="en-US" sz="800" dirty="0">
                <a:solidFill>
                  <a:srgbClr val="FF0000"/>
                </a:solidFill>
              </a:rPr>
              <a:t>, open-label, phase 3 </a:t>
            </a:r>
            <a:r>
              <a:rPr lang="en-US" sz="800" dirty="0" err="1">
                <a:solidFill>
                  <a:srgbClr val="FF0000"/>
                </a:solidFill>
              </a:rPr>
              <a:t>randomised</a:t>
            </a:r>
            <a:r>
              <a:rPr lang="en-US" sz="800" dirty="0">
                <a:solidFill>
                  <a:srgbClr val="FF0000"/>
                </a:solidFill>
              </a:rPr>
              <a:t> controlled trial”</a:t>
            </a:r>
            <a:endParaRPr lang="en-US" altLang="en-US" sz="800" dirty="0">
              <a:solidFill>
                <a:srgbClr val="FF0000"/>
              </a:solidFill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877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5803" y="279668"/>
            <a:ext cx="8458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itchFamily="34" charset="-128"/>
              </a:rPr>
              <a:t>Vemurafenib/Cobimetinib</a:t>
            </a:r>
          </a:p>
          <a:p>
            <a:pPr algn="ctr" eaLnBrk="1" hangingPunct="1"/>
            <a:r>
              <a:rPr lang="en-US" alt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Unicode MS" pitchFamily="34" charset="-128"/>
              </a:rPr>
              <a:t> Dabrafenib/Trametinib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27652" y="1606117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 Unicode MS" pitchFamily="34" charset="-128"/>
              </a:rPr>
              <a:t>BRAF kinase inhibitors/MEK inhibitors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1B161-FAB0-46F4-BEA9-67C861CFB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94161"/>
            <a:ext cx="76200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 Unicode MS" pitchFamily="34" charset="-128"/>
              </a:rPr>
              <a:t>FDA approved in 2015 (Vemurafenib/Cobimetinib) and 2015 (Dabrafenib/Trametinib) for unresectable or metastatic stage III or IV melanoma based on : </a:t>
            </a: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Vemurafenib/</a:t>
            </a:r>
            <a:r>
              <a:rPr lang="en-US" altLang="en-US" sz="1400" i="1" dirty="0" err="1">
                <a:solidFill>
                  <a:schemeClr val="bg1"/>
                </a:solidFill>
                <a:latin typeface="Arial Unicode MS" pitchFamily="34" charset="-128"/>
              </a:rPr>
              <a:t>Cobometinib</a:t>
            </a:r>
            <a:endParaRPr lang="en-US" altLang="en-US" sz="1400" i="1" dirty="0">
              <a:solidFill>
                <a:schemeClr val="bg1"/>
              </a:solidFill>
              <a:latin typeface="Arial Unicode MS" pitchFamily="34" charset="-128"/>
            </a:endParaRP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</a:rPr>
              <a:t>-</a:t>
            </a:r>
            <a:r>
              <a:rPr lang="en-US" sz="900" i="1" dirty="0" err="1">
                <a:solidFill>
                  <a:schemeClr val="bg1"/>
                </a:solidFill>
              </a:rPr>
              <a:t>Ribas</a:t>
            </a:r>
            <a:r>
              <a:rPr lang="en-US" sz="900" i="1" dirty="0">
                <a:solidFill>
                  <a:schemeClr val="bg1"/>
                </a:solidFill>
              </a:rPr>
              <a:t> </a:t>
            </a:r>
            <a:r>
              <a:rPr lang="en-US" sz="900" dirty="0">
                <a:solidFill>
                  <a:schemeClr val="bg1"/>
                </a:solidFill>
              </a:rPr>
              <a:t>2014 Lancet “Combination of vemurafenib and cobimetinib in patients with advanced BRAF V600 mutated melanoma a phase 1b study”</a:t>
            </a: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900" dirty="0">
                <a:solidFill>
                  <a:schemeClr val="bg1"/>
                </a:solidFill>
                <a:latin typeface="Arial Unicode MS" pitchFamily="34" charset="-128"/>
              </a:rPr>
              <a:t>-Larkin 2014 NEJM “Combined vemurafenib and cobimetinib in BRAF-mutated melanoma”</a:t>
            </a: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Dabrafenib/Trametinib</a:t>
            </a: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900" dirty="0">
                <a:solidFill>
                  <a:schemeClr val="bg1"/>
                </a:solidFill>
                <a:latin typeface="Arial Unicode MS" pitchFamily="34" charset="-128"/>
              </a:rPr>
              <a:t>-</a:t>
            </a:r>
            <a:r>
              <a:rPr lang="en-US" sz="900" i="1" dirty="0">
                <a:solidFill>
                  <a:schemeClr val="bg1"/>
                </a:solidFill>
              </a:rPr>
              <a:t>Johnson </a:t>
            </a:r>
            <a:r>
              <a:rPr lang="en-US" sz="900" dirty="0">
                <a:solidFill>
                  <a:schemeClr val="bg1"/>
                </a:solidFill>
              </a:rPr>
              <a:t>2014 JCO “Combined BRAF dabrafenib and MEK inhibition trametinib in patients with BRAFV600 mutant melanoma experiencing progression with single-agent BRAF inhibitor”</a:t>
            </a: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900" dirty="0">
                <a:solidFill>
                  <a:schemeClr val="bg1"/>
                </a:solidFill>
                <a:latin typeface="Arial Unicode MS" pitchFamily="34" charset="-128"/>
              </a:rPr>
              <a:t>-</a:t>
            </a:r>
            <a:r>
              <a:rPr lang="en-US" sz="900" i="1" dirty="0">
                <a:solidFill>
                  <a:schemeClr val="bg1"/>
                </a:solidFill>
              </a:rPr>
              <a:t>Robert </a:t>
            </a:r>
            <a:r>
              <a:rPr lang="en-US" sz="900" dirty="0">
                <a:solidFill>
                  <a:schemeClr val="bg1"/>
                </a:solidFill>
              </a:rPr>
              <a:t>2015 NEJM “Improved overall survival in melanoma with combined dabrafenib and trametinib”</a:t>
            </a: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900" dirty="0">
                <a:solidFill>
                  <a:schemeClr val="bg1"/>
                </a:solidFill>
                <a:latin typeface="Arial Unicode MS" pitchFamily="34" charset="-128"/>
              </a:rPr>
              <a:t>-</a:t>
            </a:r>
            <a:r>
              <a:rPr lang="en-US" sz="900" i="1" dirty="0">
                <a:solidFill>
                  <a:schemeClr val="bg1"/>
                </a:solidFill>
              </a:rPr>
              <a:t>Long</a:t>
            </a:r>
            <a:r>
              <a:rPr lang="en-US" sz="900" dirty="0">
                <a:solidFill>
                  <a:schemeClr val="bg1"/>
                </a:solidFill>
              </a:rPr>
              <a:t> 2015 Lancet “Dabrafenib and Trametinib versus Dabrafenib and placebo for Val600 BRAF-mutant melanoma a multicenter double blind phase 3 randomized controlled trial”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11E4A9F-1D3B-4050-9DED-69150102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789" y="4572000"/>
            <a:ext cx="5001499" cy="1645890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94B1070-1DE6-4F0F-BFB2-8F21325D8C4A}"/>
              </a:ext>
            </a:extLst>
          </p:cNvPr>
          <p:cNvGrpSpPr/>
          <p:nvPr/>
        </p:nvGrpSpPr>
        <p:grpSpPr>
          <a:xfrm>
            <a:off x="609599" y="2993915"/>
            <a:ext cx="2324009" cy="3316397"/>
            <a:chOff x="609599" y="2993915"/>
            <a:chExt cx="2324009" cy="33163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363379-B7E3-4979-A4D8-44093991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" y="3048000"/>
              <a:ext cx="2324009" cy="3262312"/>
            </a:xfrm>
            <a:prstGeom prst="rect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DEF735-A86A-4848-9982-D99407F65599}"/>
                </a:ext>
              </a:extLst>
            </p:cNvPr>
            <p:cNvSpPr txBox="1"/>
            <p:nvPr/>
          </p:nvSpPr>
          <p:spPr>
            <a:xfrm>
              <a:off x="817446" y="2993915"/>
              <a:ext cx="19812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 Rounded MT Bold" panose="020F0704030504030204" pitchFamily="34" charset="0"/>
                </a:rPr>
                <a:t>BRAF kinase and MEK inhibitors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22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C27219-CE32-4BCD-B781-061A8500C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181276"/>
              </p:ext>
            </p:extLst>
          </p:nvPr>
        </p:nvGraphicFramePr>
        <p:xfrm>
          <a:off x="457200" y="914400"/>
          <a:ext cx="8229599" cy="4572302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351314">
                  <a:extLst>
                    <a:ext uri="{9D8B030D-6E8A-4147-A177-3AD203B41FA5}">
                      <a16:colId xmlns:a16="http://schemas.microsoft.com/office/drawing/2014/main" val="66504512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75032024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0461156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76588423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55210299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954291998"/>
                    </a:ext>
                  </a:extLst>
                </a:gridCol>
              </a:tblGrid>
              <a:tr h="609902">
                <a:tc>
                  <a:txBody>
                    <a:bodyPr/>
                    <a:lstStyle/>
                    <a:p>
                      <a:r>
                        <a:rPr lang="en-US" dirty="0"/>
                        <a:t>Treatment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Onset of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 3-5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829702"/>
                  </a:ext>
                </a:extLst>
              </a:tr>
              <a:tr h="609902">
                <a:tc gridSpan="6"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BRIM-7: Phase 1b, Combination of vemurafenib and cobimetinib in patients with advanced BRAF V600E (7% V600K) mutated melanoma. ~Half of patients had recently progressed on vemurafenib. Applied dose escalation of vemurafenib and cobimetinib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510794"/>
                  </a:ext>
                </a:extLst>
              </a:tr>
              <a:tr h="278295">
                <a:tc>
                  <a:txBody>
                    <a:bodyPr/>
                    <a:lstStyle/>
                    <a:p>
                      <a:r>
                        <a:rPr lang="en-US" sz="800" dirty="0"/>
                        <a:t>Untreated:</a:t>
                      </a:r>
                      <a:r>
                        <a:rPr lang="en-US" sz="1200" dirty="0"/>
                        <a:t> </a:t>
                      </a:r>
                    </a:p>
                    <a:p>
                      <a:r>
                        <a:rPr lang="en-US" sz="1200" dirty="0"/>
                        <a:t>Vemurafenib 720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960mg BID</a:t>
                      </a:r>
                      <a:r>
                        <a:rPr lang="en-US" sz="1200" dirty="0"/>
                        <a:t>/</a:t>
                      </a:r>
                    </a:p>
                    <a:p>
                      <a:r>
                        <a:rPr lang="en-US" sz="1200" dirty="0"/>
                        <a:t>Cobimetinib 60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80mg daily</a:t>
                      </a:r>
                      <a:r>
                        <a:rPr lang="en-US" sz="1200" dirty="0"/>
                        <a:t> </a:t>
                      </a:r>
                      <a:r>
                        <a:rPr lang="en-US" sz="900" dirty="0"/>
                        <a:t>(63 pts)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900" dirty="0"/>
                        <a:t>Treated:</a:t>
                      </a:r>
                    </a:p>
                    <a:p>
                      <a:r>
                        <a:rPr lang="en-US" sz="1200" dirty="0"/>
                        <a:t>Vemurafenib 720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960mg BID</a:t>
                      </a:r>
                      <a:r>
                        <a:rPr lang="en-US" sz="1200" dirty="0"/>
                        <a:t>/</a:t>
                      </a:r>
                    </a:p>
                    <a:p>
                      <a:r>
                        <a:rPr lang="en-US" sz="1200" dirty="0"/>
                        <a:t>Cobimetinib 60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80mg daily</a:t>
                      </a:r>
                      <a:r>
                        <a:rPr lang="en-US" sz="1200" dirty="0"/>
                        <a:t> </a:t>
                      </a:r>
                      <a:r>
                        <a:rPr lang="en-US" sz="900" dirty="0"/>
                        <a:t>(33 pts)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r>
                        <a:rPr lang="en-US" sz="1200" dirty="0"/>
                        <a:t>87%</a:t>
                      </a:r>
                      <a:r>
                        <a:rPr lang="en-US" sz="900" dirty="0"/>
                        <a:t> (p&lt;0.001)*</a:t>
                      </a:r>
                    </a:p>
                    <a:p>
                      <a:r>
                        <a:rPr lang="en-US" sz="900" dirty="0"/>
                        <a:t>     *10% CR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15%</a:t>
                      </a:r>
                      <a:r>
                        <a:rPr lang="en-US" sz="900" dirty="0"/>
                        <a:t> (p&lt;0.001)*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      *0% CR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1.4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1.5 months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13.8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(p&lt;0.0001)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2.8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(p&lt;0.0001)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28.2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(p&lt;0.0001)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2.8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(p&lt;0.0001)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*reduced dose/did not escalate dose based on grade 3 toxicities, “tolerated dose” was vemurafenib 960mg BID and Cobimetinib 80mg daily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85181"/>
                  </a:ext>
                </a:extLst>
              </a:tr>
              <a:tr h="304800">
                <a:tc gridSpan="6">
                  <a:txBody>
                    <a:bodyPr/>
                    <a:lstStyle/>
                    <a:p>
                      <a:r>
                        <a:rPr lang="en-US" sz="900" i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Ribas</a:t>
                      </a:r>
                      <a:r>
                        <a:rPr lang="en-US" sz="9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en-US" sz="9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2014 Lancet “Combination of vemurafenib and cobimetinib in patients with advanced BRAF V600 mutated melanoma a phase 1b study”</a:t>
                      </a:r>
                      <a:endParaRPr lang="en-US" sz="9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928613"/>
                  </a:ext>
                </a:extLst>
              </a:tr>
              <a:tr h="609902">
                <a:tc gridSpan="6">
                  <a:txBody>
                    <a:bodyPr/>
                    <a:lstStyle/>
                    <a:p>
                      <a:r>
                        <a:rPr lang="en-US" sz="1200" dirty="0">
                          <a:latin typeface="Arial Black" panose="020B0A04020102020204" pitchFamily="34" charset="0"/>
                        </a:rPr>
                        <a:t>Co-BRIM: Phase III, Combined vemurafenib and cobimetinib in BRAF V600E (11% V600K) -mutated, previously untreated, unresectable locally advanced or metastatic melanoma.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389921"/>
                  </a:ext>
                </a:extLst>
              </a:tr>
              <a:tr h="318530">
                <a:tc>
                  <a:txBody>
                    <a:bodyPr/>
                    <a:lstStyle/>
                    <a:p>
                      <a:r>
                        <a:rPr lang="en-US" sz="1200" dirty="0"/>
                        <a:t>Vemurafenib/Cobimetinib</a:t>
                      </a:r>
                      <a:r>
                        <a:rPr lang="en-US" sz="900" dirty="0"/>
                        <a:t> (247 pts)</a:t>
                      </a:r>
                    </a:p>
                    <a:p>
                      <a:endParaRPr lang="en-US" sz="900" dirty="0"/>
                    </a:p>
                    <a:p>
                      <a:endParaRPr lang="en-US" sz="900" dirty="0"/>
                    </a:p>
                    <a:p>
                      <a:r>
                        <a:rPr lang="en-US" sz="1200" dirty="0"/>
                        <a:t>Vemurafenib/Placebo</a:t>
                      </a:r>
                      <a:r>
                        <a:rPr lang="en-US" sz="900" dirty="0"/>
                        <a:t> (248 pts)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68%</a:t>
                      </a:r>
                      <a:r>
                        <a:rPr lang="en-US" sz="900" dirty="0"/>
                        <a:t> (p&lt;0.001)*</a:t>
                      </a:r>
                    </a:p>
                    <a:p>
                      <a:r>
                        <a:rPr lang="en-US" sz="900" dirty="0"/>
                        <a:t>     *10% CR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1200" dirty="0"/>
                        <a:t>45%</a:t>
                      </a:r>
                      <a:r>
                        <a:rPr lang="en-US" sz="900" dirty="0"/>
                        <a:t> (p&lt;0.001)*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      *4% CR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1.8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1.8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9.9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(p&lt;0.0001)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6.2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(p&lt;0.0001)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81%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 9 months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(p=0.046)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73%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 9 months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(p=0.046)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65%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59%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198216"/>
                  </a:ext>
                </a:extLst>
              </a:tr>
              <a:tr h="208991">
                <a:tc gridSpan="6">
                  <a:txBody>
                    <a:bodyPr/>
                    <a:lstStyle/>
                    <a:p>
                      <a:r>
                        <a:rPr kumimoji="0" 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Larkin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 2014 NEJM “Combined vemurafenib and cobimetinib in BRAF-mutated melanoma”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47073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7276FCC-0142-48E5-B2D3-2B21B1A56CE2}"/>
              </a:ext>
            </a:extLst>
          </p:cNvPr>
          <p:cNvSpPr/>
          <p:nvPr/>
        </p:nvSpPr>
        <p:spPr>
          <a:xfrm>
            <a:off x="503584" y="4379843"/>
            <a:ext cx="8156712" cy="420757"/>
          </a:xfrm>
          <a:prstGeom prst="rect">
            <a:avLst/>
          </a:prstGeom>
          <a:solidFill>
            <a:srgbClr val="669900">
              <a:alpha val="10196"/>
            </a:srgb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3E071B-0442-4E2D-9BFB-6FA3B4040015}"/>
              </a:ext>
            </a:extLst>
          </p:cNvPr>
          <p:cNvSpPr/>
          <p:nvPr/>
        </p:nvSpPr>
        <p:spPr>
          <a:xfrm>
            <a:off x="503583" y="4800600"/>
            <a:ext cx="8156713" cy="420757"/>
          </a:xfrm>
          <a:prstGeom prst="rect">
            <a:avLst/>
          </a:prstGeom>
          <a:solidFill>
            <a:srgbClr val="669900">
              <a:alpha val="10196"/>
            </a:srgbClr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4EFFFB-83B8-433E-9DC3-179E74EF301D}"/>
              </a:ext>
            </a:extLst>
          </p:cNvPr>
          <p:cNvSpPr/>
          <p:nvPr/>
        </p:nvSpPr>
        <p:spPr>
          <a:xfrm>
            <a:off x="453888" y="1539000"/>
            <a:ext cx="8232911" cy="2286000"/>
          </a:xfrm>
          <a:prstGeom prst="rect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9B5088-70E6-49B5-8CCB-BBC644FCFF8D}"/>
              </a:ext>
            </a:extLst>
          </p:cNvPr>
          <p:cNvSpPr/>
          <p:nvPr/>
        </p:nvSpPr>
        <p:spPr>
          <a:xfrm>
            <a:off x="467139" y="3810302"/>
            <a:ext cx="8219660" cy="1676400"/>
          </a:xfrm>
          <a:prstGeom prst="rect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096055-4D77-449A-95B4-9D5A2143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9758"/>
            <a:ext cx="4953000" cy="3413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296CA8-3373-4A37-808E-1925B0C49D8E}"/>
              </a:ext>
            </a:extLst>
          </p:cNvPr>
          <p:cNvSpPr/>
          <p:nvPr/>
        </p:nvSpPr>
        <p:spPr>
          <a:xfrm>
            <a:off x="457200" y="2209800"/>
            <a:ext cx="2362200" cy="60960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FEAC91-CD7D-4FC5-9464-2E811C2AD080}"/>
              </a:ext>
            </a:extLst>
          </p:cNvPr>
          <p:cNvSpPr/>
          <p:nvPr/>
        </p:nvSpPr>
        <p:spPr>
          <a:xfrm>
            <a:off x="467139" y="2819399"/>
            <a:ext cx="2362200" cy="63396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AA11DF-F323-4E50-A6B6-037912ED8914}"/>
              </a:ext>
            </a:extLst>
          </p:cNvPr>
          <p:cNvSpPr/>
          <p:nvPr/>
        </p:nvSpPr>
        <p:spPr>
          <a:xfrm>
            <a:off x="467138" y="2209800"/>
            <a:ext cx="7066723" cy="60960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A96772-EF1E-4A53-8974-FEFD705DBE2D}"/>
              </a:ext>
            </a:extLst>
          </p:cNvPr>
          <p:cNvSpPr/>
          <p:nvPr/>
        </p:nvSpPr>
        <p:spPr>
          <a:xfrm>
            <a:off x="477078" y="2819399"/>
            <a:ext cx="7056784" cy="633969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84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10" grpId="0" animBg="1"/>
      <p:bldP spid="2" grpId="0" animBg="1"/>
      <p:bldP spid="2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54878E-FDA7-4582-B849-DFF2A40A3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002563"/>
              </p:ext>
            </p:extLst>
          </p:nvPr>
        </p:nvGraphicFramePr>
        <p:xfrm>
          <a:off x="437322" y="533400"/>
          <a:ext cx="8229599" cy="5777417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351314">
                  <a:extLst>
                    <a:ext uri="{9D8B030D-6E8A-4147-A177-3AD203B41FA5}">
                      <a16:colId xmlns:a16="http://schemas.microsoft.com/office/drawing/2014/main" val="66504512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75032024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50461156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76588423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55210299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954291998"/>
                    </a:ext>
                  </a:extLst>
                </a:gridCol>
              </a:tblGrid>
              <a:tr h="420584">
                <a:tc>
                  <a:txBody>
                    <a:bodyPr/>
                    <a:lstStyle/>
                    <a:p>
                      <a:r>
                        <a:rPr lang="en-US" sz="1400" dirty="0"/>
                        <a:t>Treatment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Response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Grade 3-5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829702"/>
                  </a:ext>
                </a:extLst>
              </a:tr>
              <a:tr h="512024">
                <a:tc gridSpan="6"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Phase I/II Study: Combined BRAF (Dabrafenib) and MEK inhibition (Trametinib) in patients with BRAF V600E (14% V600K) mutant unresectable stage III or IV melanoma experiencing progression with single-agent BRAF inhibitor (Part A-D, A: 1 arm, B: 2 arms, C: 3 arms D: 1 arm)</a:t>
                      </a:r>
                      <a:endParaRPr lang="en-US" sz="11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510794"/>
                  </a:ext>
                </a:extLst>
              </a:tr>
              <a:tr h="426418">
                <a:tc>
                  <a:txBody>
                    <a:bodyPr/>
                    <a:lstStyle/>
                    <a:p>
                      <a:r>
                        <a:rPr lang="en-US" sz="800" dirty="0"/>
                        <a:t>&lt;6 months since BRAF inhibitor</a:t>
                      </a:r>
                    </a:p>
                    <a:p>
                      <a:r>
                        <a:rPr lang="en-US" sz="1200" dirty="0"/>
                        <a:t>Dabrafenib </a:t>
                      </a:r>
                      <a:r>
                        <a:rPr lang="en-US" sz="900" dirty="0"/>
                        <a:t>75</a:t>
                      </a:r>
                      <a:r>
                        <a:rPr lang="en-US" sz="900" dirty="0">
                          <a:sym typeface="Wingdings" panose="05000000000000000000" pitchFamily="2" charset="2"/>
                        </a:rPr>
                        <a:t>150</a:t>
                      </a:r>
                      <a:r>
                        <a:rPr lang="en-US" sz="900" dirty="0"/>
                        <a:t>mg BID/</a:t>
                      </a:r>
                    </a:p>
                    <a:p>
                      <a:r>
                        <a:rPr lang="en-US" sz="1200" dirty="0"/>
                        <a:t>Trametinib </a:t>
                      </a:r>
                      <a:r>
                        <a:rPr lang="en-US" sz="900" dirty="0"/>
                        <a:t>1</a:t>
                      </a:r>
                      <a:r>
                        <a:rPr lang="en-US" sz="900" dirty="0">
                          <a:sym typeface="Wingdings" panose="05000000000000000000" pitchFamily="2" charset="2"/>
                        </a:rPr>
                        <a:t>1.52 </a:t>
                      </a:r>
                      <a:r>
                        <a:rPr lang="en-US" sz="900" dirty="0"/>
                        <a:t>mg daily (23 pts)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900" dirty="0"/>
                        <a:t>&gt;6 months since BRAF inhibitor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Dabrafenib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150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mg BID/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Trametinib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1.52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mg daily (22 pts)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0%</a:t>
                      </a:r>
                      <a:r>
                        <a:rPr lang="en-US" sz="900" dirty="0"/>
                        <a:t> (0-15%)</a:t>
                      </a:r>
                    </a:p>
                    <a:p>
                      <a:r>
                        <a:rPr lang="en-US" sz="900" dirty="0"/>
                        <a:t>     *0% CR</a:t>
                      </a:r>
                    </a:p>
                    <a:p>
                      <a:endParaRPr lang="en-US" sz="900" dirty="0"/>
                    </a:p>
                    <a:p>
                      <a:endParaRPr lang="en-US" sz="900" dirty="0"/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26%</a:t>
                      </a:r>
                      <a:r>
                        <a:rPr lang="en-US" sz="900" dirty="0"/>
                        <a:t> (10-48%)</a:t>
                      </a:r>
                    </a:p>
                    <a:p>
                      <a:r>
                        <a:rPr lang="en-US" sz="900" dirty="0"/>
                        <a:t>     *5% CR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45% with stable disease lasting &gt;8 weeks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45% with stable disease lasing &gt;8 weeks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1.8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(p=0.018)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3.9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(p=0.018)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11.8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 8-25 months)</a:t>
                      </a:r>
                      <a:endParaRPr lang="en-US" sz="9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51%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85181"/>
                  </a:ext>
                </a:extLst>
              </a:tr>
              <a:tr h="159283">
                <a:tc gridSpan="6">
                  <a:txBody>
                    <a:bodyPr/>
                    <a:lstStyle/>
                    <a:p>
                      <a:r>
                        <a:rPr lang="en-US" sz="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Johnson </a:t>
                      </a:r>
                      <a:r>
                        <a:rPr lang="en-US" sz="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2014 JCO “Combined BRAF dabrafenib and MEK inhibition trametinib in patients with BRAFV600 mutant melanoma experiencing progression with single-agent BRAF inhibitor”</a:t>
                      </a:r>
                      <a:endParaRPr 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928613"/>
                  </a:ext>
                </a:extLst>
              </a:tr>
              <a:tr h="466304">
                <a:tc gridSpan="6">
                  <a:txBody>
                    <a:bodyPr/>
                    <a:lstStyle/>
                    <a:p>
                      <a:r>
                        <a:rPr lang="en-US" sz="1100" dirty="0">
                          <a:latin typeface="Arial Black" panose="020B0A04020102020204" pitchFamily="34" charset="0"/>
                        </a:rPr>
                        <a:t>COMBI-v: Phase III, Improved overall survival with combined Dabrafenib and Trametinib in BRAF V600E (10% V600K) mutant untreated, unresectable stage III or IV melanoma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389921"/>
                  </a:ext>
                </a:extLst>
              </a:tr>
              <a:tr h="318530">
                <a:tc>
                  <a:txBody>
                    <a:bodyPr/>
                    <a:lstStyle/>
                    <a:p>
                      <a:r>
                        <a:rPr lang="en-US" sz="1200" dirty="0"/>
                        <a:t>Dabrafenib 150mg BID/</a:t>
                      </a:r>
                    </a:p>
                    <a:p>
                      <a:r>
                        <a:rPr lang="en-US" sz="1200" dirty="0"/>
                        <a:t>Trametinib 2mg daily</a:t>
                      </a:r>
                      <a:r>
                        <a:rPr lang="en-US" sz="900" dirty="0"/>
                        <a:t> (352 pts)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1200" dirty="0"/>
                        <a:t>Vemurafenib 960mg BID </a:t>
                      </a:r>
                      <a:r>
                        <a:rPr lang="en-US" sz="900" dirty="0"/>
                        <a:t>(352 pts)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64%</a:t>
                      </a:r>
                      <a:r>
                        <a:rPr lang="en-US" sz="900" dirty="0"/>
                        <a:t> (p&lt;0.001)*</a:t>
                      </a:r>
                    </a:p>
                    <a:p>
                      <a:r>
                        <a:rPr lang="en-US" sz="900" dirty="0"/>
                        <a:t>     *13% CR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1200" dirty="0"/>
                        <a:t>51%</a:t>
                      </a:r>
                      <a:r>
                        <a:rPr lang="en-US" sz="900" dirty="0"/>
                        <a:t> (p&lt;0.001)*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      *8% CR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13.8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 11-NR months)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7.5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 7.3-9.3 months)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11.4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(p&lt;0.0001)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7.3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(p&lt;0.0001)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72%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at 1 year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(p=0.005)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65% at 1 year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(p=0.005)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52%</a:t>
                      </a:r>
                      <a:endParaRPr lang="en-US" sz="800" dirty="0"/>
                    </a:p>
                    <a:p>
                      <a:r>
                        <a:rPr lang="en-US" sz="800" dirty="0"/>
                        <a:t>*1% Cutaneous SSC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63%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*18% Cutaneous SSC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198216"/>
                  </a:ext>
                </a:extLst>
              </a:tr>
              <a:tr h="208991">
                <a:tc gridSpan="6">
                  <a:txBody>
                    <a:bodyPr/>
                    <a:lstStyle/>
                    <a:p>
                      <a:r>
                        <a:rPr kumimoji="0" 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Robert </a:t>
                      </a: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2015 NEJM “Improved overall survival in melanoma with combined dabrafenib and trametinib”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470732"/>
                  </a:ext>
                </a:extLst>
              </a:tr>
              <a:tr h="426720">
                <a:tc gridSpan="6"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COMBI-d: Phase III, Dabrafenib and Trametinib versus Dabrafenib and placebo for V600E (15% V600K) mutant, untreated, unresectable stage III or IV melanoma</a:t>
                      </a:r>
                      <a:endParaRPr 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926983"/>
                  </a:ext>
                </a:extLst>
              </a:tr>
              <a:tr h="365156">
                <a:tc>
                  <a:txBody>
                    <a:bodyPr/>
                    <a:lstStyle/>
                    <a:p>
                      <a:r>
                        <a:rPr lang="en-US" sz="1200" dirty="0"/>
                        <a:t>Dabrafenib 150mg BID/</a:t>
                      </a:r>
                    </a:p>
                    <a:p>
                      <a:r>
                        <a:rPr lang="en-US" sz="1200" dirty="0"/>
                        <a:t>Trametinib 2mg daily</a:t>
                      </a:r>
                      <a:r>
                        <a:rPr lang="en-US" sz="900" dirty="0"/>
                        <a:t> (211 pts)</a:t>
                      </a:r>
                    </a:p>
                    <a:p>
                      <a:endParaRPr lang="en-US" sz="700" dirty="0"/>
                    </a:p>
                    <a:p>
                      <a:r>
                        <a:rPr lang="en-US" sz="1200" dirty="0"/>
                        <a:t>Dabrafenib 150mg BID/</a:t>
                      </a:r>
                    </a:p>
                    <a:p>
                      <a:r>
                        <a:rPr lang="en-US" sz="1200" dirty="0"/>
                        <a:t>Placebo</a:t>
                      </a:r>
                      <a:r>
                        <a:rPr lang="en-US" sz="900" dirty="0"/>
                        <a:t> (212 pts)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69%</a:t>
                      </a:r>
                      <a:r>
                        <a:rPr lang="en-US" sz="900" dirty="0"/>
                        <a:t> (p=0.0014)*</a:t>
                      </a:r>
                    </a:p>
                    <a:p>
                      <a:r>
                        <a:rPr lang="en-US" sz="900" dirty="0"/>
                        <a:t>     *16% CR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1200" dirty="0"/>
                        <a:t>53%</a:t>
                      </a:r>
                      <a:r>
                        <a:rPr lang="en-US" sz="900" dirty="0"/>
                        <a:t> (p&lt;0.001)*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      *13% CR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12.9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10.6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11.0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(p=0.0004)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8.8 months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(p=0.0004)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25.1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months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(p=0.0107)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18.7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months 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(p=0.0107)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32%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r>
                        <a:rPr lang="en-US" sz="1200" dirty="0"/>
                        <a:t>32%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396509"/>
                  </a:ext>
                </a:extLst>
              </a:tr>
              <a:tr h="251433">
                <a:tc gridSpan="6">
                  <a:txBody>
                    <a:bodyPr/>
                    <a:lstStyle/>
                    <a:p>
                      <a:r>
                        <a:rPr lang="en-US" sz="80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Long</a:t>
                      </a:r>
                      <a:r>
                        <a:rPr lang="en-US" sz="80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2015 Lancet “Dabrafenib and Trametinib versus Dabrafenib and placebo for Val600 BRAF-mutant melanoma a multicenter double blind phase 3 randomized controlled trial”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15634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ECDBC81-46FC-44EA-9872-75E822672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257800" cy="3414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97B9AC-23B7-422B-BE66-861F347E4075}"/>
              </a:ext>
            </a:extLst>
          </p:cNvPr>
          <p:cNvSpPr/>
          <p:nvPr/>
        </p:nvSpPr>
        <p:spPr>
          <a:xfrm>
            <a:off x="3942521" y="533400"/>
            <a:ext cx="1219200" cy="5562600"/>
          </a:xfrm>
          <a:prstGeom prst="rect">
            <a:avLst/>
          </a:prstGeom>
          <a:solidFill>
            <a:srgbClr val="8064A2">
              <a:alpha val="20000"/>
            </a:srgbClr>
          </a:solidFill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2568A1-7F07-460E-BC9D-191B7B12EA1D}"/>
              </a:ext>
            </a:extLst>
          </p:cNvPr>
          <p:cNvSpPr/>
          <p:nvPr/>
        </p:nvSpPr>
        <p:spPr>
          <a:xfrm>
            <a:off x="429120" y="990599"/>
            <a:ext cx="8229599" cy="2133600"/>
          </a:xfrm>
          <a:prstGeom prst="rect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80E9F-7101-474C-ADA5-377913FA0A52}"/>
              </a:ext>
            </a:extLst>
          </p:cNvPr>
          <p:cNvSpPr/>
          <p:nvPr/>
        </p:nvSpPr>
        <p:spPr>
          <a:xfrm>
            <a:off x="437321" y="3124199"/>
            <a:ext cx="8229599" cy="1600199"/>
          </a:xfrm>
          <a:prstGeom prst="rect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B6530F-EDDC-4ABF-9E5C-2599B267F434}"/>
              </a:ext>
            </a:extLst>
          </p:cNvPr>
          <p:cNvSpPr/>
          <p:nvPr/>
        </p:nvSpPr>
        <p:spPr>
          <a:xfrm>
            <a:off x="437321" y="4724399"/>
            <a:ext cx="8229599" cy="1593081"/>
          </a:xfrm>
          <a:prstGeom prst="rect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C2204-9B59-42A1-9C6D-8DACF2147161}"/>
              </a:ext>
            </a:extLst>
          </p:cNvPr>
          <p:cNvSpPr/>
          <p:nvPr/>
        </p:nvSpPr>
        <p:spPr>
          <a:xfrm>
            <a:off x="437322" y="1612794"/>
            <a:ext cx="2353642" cy="1319421"/>
          </a:xfrm>
          <a:prstGeom prst="rect">
            <a:avLst/>
          </a:prstGeom>
          <a:solidFill>
            <a:srgbClr val="9933FF">
              <a:alpha val="21961"/>
            </a:srgb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797861-B71D-404C-8587-F9B5BAD49C67}"/>
              </a:ext>
            </a:extLst>
          </p:cNvPr>
          <p:cNvSpPr/>
          <p:nvPr/>
        </p:nvSpPr>
        <p:spPr>
          <a:xfrm>
            <a:off x="2790964" y="1600200"/>
            <a:ext cx="1189289" cy="1319421"/>
          </a:xfrm>
          <a:prstGeom prst="rect">
            <a:avLst/>
          </a:prstGeom>
          <a:solidFill>
            <a:srgbClr val="9933FF">
              <a:alpha val="21961"/>
            </a:srgb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03CFD8-339B-4FF7-B14E-DB646E4D2447}"/>
              </a:ext>
            </a:extLst>
          </p:cNvPr>
          <p:cNvSpPr/>
          <p:nvPr/>
        </p:nvSpPr>
        <p:spPr>
          <a:xfrm>
            <a:off x="3963865" y="1606219"/>
            <a:ext cx="1160110" cy="1319421"/>
          </a:xfrm>
          <a:prstGeom prst="rect">
            <a:avLst/>
          </a:prstGeom>
          <a:solidFill>
            <a:srgbClr val="9933FF">
              <a:alpha val="21961"/>
            </a:srgb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14EBB1-CEA8-41A7-B56D-EB050C8FE35A}"/>
              </a:ext>
            </a:extLst>
          </p:cNvPr>
          <p:cNvSpPr/>
          <p:nvPr/>
        </p:nvSpPr>
        <p:spPr>
          <a:xfrm>
            <a:off x="5149406" y="1611610"/>
            <a:ext cx="2357592" cy="1336195"/>
          </a:xfrm>
          <a:prstGeom prst="rect">
            <a:avLst/>
          </a:prstGeom>
          <a:solidFill>
            <a:srgbClr val="9933FF">
              <a:alpha val="21961"/>
            </a:srgb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9" presetClass="exit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8" grpId="0" animBg="1"/>
      <p:bldP spid="8" grpId="1" animBg="1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3CA881-0D24-4E42-A7E8-445B5E192627}"/>
              </a:ext>
            </a:extLst>
          </p:cNvPr>
          <p:cNvSpPr txBox="1"/>
          <p:nvPr/>
        </p:nvSpPr>
        <p:spPr>
          <a:xfrm>
            <a:off x="4800600" y="1066800"/>
            <a:ext cx="3962400" cy="513986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571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SIDE EFFECTS: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ANY adverse events</a:t>
            </a:r>
          </a:p>
          <a:p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87%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Fever (52%)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Chills (28%)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Fatigue (27%)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Rash (24%)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Nausea (20%)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Headache (19%)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Arthralgias (16%)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Elevated liver enzymes (12%)</a:t>
            </a:r>
          </a:p>
          <a:p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	</a:t>
            </a:r>
          </a:p>
          <a:p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Grade 3 adverse events</a:t>
            </a:r>
          </a:p>
          <a:p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32%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Fever (7%)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rgbClr val="C00000"/>
                </a:solidFill>
                <a:latin typeface="Arial Unicode MS" pitchFamily="34" charset="-128"/>
                <a:sym typeface="Wingdings" panose="05000000000000000000" pitchFamily="2" charset="2"/>
              </a:rPr>
              <a:t>Elevated liver enzymes (3%)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rgbClr val="C00000"/>
                </a:solidFill>
                <a:latin typeface="Arial Unicode MS" pitchFamily="34" charset="-128"/>
                <a:sym typeface="Wingdings" panose="05000000000000000000" pitchFamily="2" charset="2"/>
              </a:rPr>
              <a:t>Cutaneous squamous cell (3%)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b="1" i="1" dirty="0">
              <a:solidFill>
                <a:srgbClr val="C00000"/>
              </a:solidFill>
              <a:latin typeface="Arial Unicode MS" pitchFamily="34" charset="-128"/>
              <a:sym typeface="Wingdings" panose="05000000000000000000" pitchFamily="2" charset="2"/>
            </a:endParaRPr>
          </a:p>
          <a:p>
            <a:r>
              <a:rPr lang="en-US" sz="800" i="1" dirty="0">
                <a:solidFill>
                  <a:srgbClr val="C00000"/>
                </a:solidFill>
              </a:rPr>
              <a:t>Long</a:t>
            </a:r>
            <a:r>
              <a:rPr lang="en-US" sz="800" dirty="0">
                <a:solidFill>
                  <a:srgbClr val="C00000"/>
                </a:solidFill>
              </a:rPr>
              <a:t> 2015 Lancet “Dabrafenib and Trametinib versus Dabrafenib and placebo for Val600 BRAF-mutant melanoma a multicenter double blind phase 3 randomized controlled trial”</a:t>
            </a:r>
            <a:endParaRPr lang="en-US" altLang="en-US" sz="800" dirty="0">
              <a:solidFill>
                <a:srgbClr val="C00000"/>
              </a:solidFill>
              <a:latin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5DE5F-0A6D-4EF0-A1B0-F6B6050D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97566"/>
            <a:ext cx="3726654" cy="593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0E3C17-9C16-463D-8BE0-405299904286}"/>
              </a:ext>
            </a:extLst>
          </p:cNvPr>
          <p:cNvSpPr txBox="1"/>
          <p:nvPr/>
        </p:nvSpPr>
        <p:spPr>
          <a:xfrm>
            <a:off x="457200" y="990600"/>
            <a:ext cx="3962400" cy="541686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571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SIDE EFFECTS:</a:t>
            </a:r>
          </a:p>
          <a:p>
            <a:endParaRPr lang="en-US" sz="1600" b="1" dirty="0">
              <a:solidFill>
                <a:srgbClr val="C00000"/>
              </a:solidFill>
            </a:endParaRPr>
          </a:p>
          <a:p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ANY adverse events</a:t>
            </a:r>
          </a:p>
          <a:p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95%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Diarrhea (39%)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Nausea/Vomiting (30%/16%)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Rash (22%)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Arthralgias (21%)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Photosensitivity (19%)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Fatigue (19%)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Fever (19%)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Alopecia (13%)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Grade 3 or 4 adverse events</a:t>
            </a:r>
          </a:p>
          <a:p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62%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Increased liver enzymes (12%)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Diarrhea (6%)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Rash (5%)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Fatigue (4%)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  <a:sym typeface="Wingdings" panose="05000000000000000000" pitchFamily="2" charset="2"/>
              </a:rPr>
              <a:t>Cutaneous squamous cell (2%)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sz="900" i="1" dirty="0">
                <a:solidFill>
                  <a:srgbClr val="C00000"/>
                </a:solidFill>
              </a:rPr>
              <a:t>Larkin</a:t>
            </a:r>
            <a:r>
              <a:rPr lang="en-US" sz="900" dirty="0">
                <a:solidFill>
                  <a:srgbClr val="C00000"/>
                </a:solidFill>
              </a:rPr>
              <a:t> 2014 NEJM “Combined vemurafenib and cobimetinib in BRAF-mutated melanoma”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F900E-1491-480F-BE07-AD19C300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18310"/>
            <a:ext cx="3551583" cy="57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5803" y="587444"/>
            <a:ext cx="8458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 dirty="0">
                <a:solidFill>
                  <a:schemeClr val="accent3"/>
                </a:solidFill>
                <a:latin typeface="Arial Unicode MS" pitchFamily="34" charset="-128"/>
              </a:rPr>
              <a:t>Ipilimumab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838200" y="1293842"/>
            <a:ext cx="762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 Unicode MS" pitchFamily="34" charset="-128"/>
              </a:rPr>
              <a:t>Monoclonal antibody (IgG1) used to block the immune checkpoint receptor CTLA-4 and thus allow for the priming and effector phase of T-cell activation against tumor cells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9AF6A-C472-4AB0-91A7-690F90A9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291" y="4114800"/>
            <a:ext cx="4572000" cy="1721397"/>
          </a:xfrm>
          <a:prstGeom prst="rect">
            <a:avLst/>
          </a:prstGeom>
          <a:ln w="57150">
            <a:solidFill>
              <a:srgbClr val="9BBB59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1B161-FAB0-46F4-BEA9-67C861CFB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243" y="2369928"/>
            <a:ext cx="7620000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 Unicode MS" pitchFamily="34" charset="-128"/>
              </a:rPr>
              <a:t>FDA approved in 2011 for unresectable or metastatic stage III or IV melanoma based on two phase III trials: </a:t>
            </a: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Hodi</a:t>
            </a: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 2010 NEJM “Improved survival ipilimumab in patients with metastatic melanoma”</a:t>
            </a: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Robert </a:t>
            </a: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2011 NEJM “Ipilimumab plus dacarbazine for previously untreated metastatic melanoma”</a:t>
            </a:r>
            <a:endParaRPr lang="en-US" altLang="en-US" sz="1400" i="1" dirty="0">
              <a:solidFill>
                <a:schemeClr val="bg1"/>
              </a:solidFill>
              <a:latin typeface="Arial Unicode MS" pitchFamily="34" charset="-128"/>
            </a:endParaRPr>
          </a:p>
          <a:p>
            <a:pPr marL="1314450" lvl="1" indent="-571500" eaLnBrk="1" hangingPunct="1"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bg1"/>
              </a:solidFill>
              <a:latin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5D860-373B-40FC-80EA-65DC5C715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24200"/>
            <a:ext cx="2295939" cy="3163992"/>
          </a:xfrm>
          <a:prstGeom prst="rect">
            <a:avLst/>
          </a:prstGeom>
          <a:ln w="57150">
            <a:solidFill>
              <a:srgbClr val="9BBB59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BCBAA12-6EC1-4BD8-BA0E-2BDEF9BA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7" y="2177068"/>
            <a:ext cx="1782094" cy="43809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73AFA0-3222-44DD-AF77-CF32E4570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78941"/>
            <a:ext cx="2867713" cy="1068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46231E-D40F-42A3-B743-4DC7854BCB36}"/>
              </a:ext>
            </a:extLst>
          </p:cNvPr>
          <p:cNvSpPr txBox="1"/>
          <p:nvPr/>
        </p:nvSpPr>
        <p:spPr>
          <a:xfrm>
            <a:off x="3352800" y="451705"/>
            <a:ext cx="5257800" cy="1646605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Type of study/Inclusion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Phase III: 676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Unresectable stage III or IV melanoma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Progressive disease </a:t>
            </a:r>
            <a:r>
              <a:rPr lang="en-US" b="1" dirty="0">
                <a:solidFill>
                  <a:schemeClr val="accent3"/>
                </a:solidFill>
              </a:rPr>
              <a:t>after first line therapy </a:t>
            </a:r>
            <a:r>
              <a:rPr lang="en-US" sz="1100" b="1" dirty="0">
                <a:solidFill>
                  <a:schemeClr val="accent3"/>
                </a:solidFill>
              </a:rPr>
              <a:t>(dacarbazine, temozolomide, </a:t>
            </a:r>
            <a:r>
              <a:rPr lang="en-US" sz="1100" b="1" dirty="0" err="1">
                <a:solidFill>
                  <a:schemeClr val="accent3"/>
                </a:solidFill>
              </a:rPr>
              <a:t>fotemustide</a:t>
            </a:r>
            <a:r>
              <a:rPr lang="en-US" sz="1100" b="1" dirty="0">
                <a:solidFill>
                  <a:schemeClr val="accent3"/>
                </a:solidFill>
              </a:rPr>
              <a:t>, carboplatin or interleukin-2)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Advanced disease </a:t>
            </a:r>
            <a:r>
              <a:rPr lang="en-US" sz="1100" b="1" dirty="0">
                <a:solidFill>
                  <a:schemeClr val="accent3"/>
                </a:solidFill>
              </a:rPr>
              <a:t>(70% M1c, 10% CNS metastasis)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214D275-1086-4B6B-ACA8-6DCFCDC0C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99486"/>
              </p:ext>
            </p:extLst>
          </p:nvPr>
        </p:nvGraphicFramePr>
        <p:xfrm>
          <a:off x="376003" y="2177068"/>
          <a:ext cx="8458200" cy="43809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77278">
                  <a:extLst>
                    <a:ext uri="{9D8B030D-6E8A-4147-A177-3AD203B41FA5}">
                      <a16:colId xmlns:a16="http://schemas.microsoft.com/office/drawing/2014/main" val="2601619508"/>
                    </a:ext>
                  </a:extLst>
                </a:gridCol>
                <a:gridCol w="1886378">
                  <a:extLst>
                    <a:ext uri="{9D8B030D-6E8A-4147-A177-3AD203B41FA5}">
                      <a16:colId xmlns:a16="http://schemas.microsoft.com/office/drawing/2014/main" val="2429042540"/>
                    </a:ext>
                  </a:extLst>
                </a:gridCol>
                <a:gridCol w="1100387">
                  <a:extLst>
                    <a:ext uri="{9D8B030D-6E8A-4147-A177-3AD203B41FA5}">
                      <a16:colId xmlns:a16="http://schemas.microsoft.com/office/drawing/2014/main" val="3063414562"/>
                    </a:ext>
                  </a:extLst>
                </a:gridCol>
                <a:gridCol w="943190">
                  <a:extLst>
                    <a:ext uri="{9D8B030D-6E8A-4147-A177-3AD203B41FA5}">
                      <a16:colId xmlns:a16="http://schemas.microsoft.com/office/drawing/2014/main" val="2759270800"/>
                    </a:ext>
                  </a:extLst>
                </a:gridCol>
                <a:gridCol w="1571982">
                  <a:extLst>
                    <a:ext uri="{9D8B030D-6E8A-4147-A177-3AD203B41FA5}">
                      <a16:colId xmlns:a16="http://schemas.microsoft.com/office/drawing/2014/main" val="3880406138"/>
                    </a:ext>
                  </a:extLst>
                </a:gridCol>
                <a:gridCol w="1178985">
                  <a:extLst>
                    <a:ext uri="{9D8B030D-6E8A-4147-A177-3AD203B41FA5}">
                      <a16:colId xmlns:a16="http://schemas.microsoft.com/office/drawing/2014/main" val="2495421861"/>
                    </a:ext>
                  </a:extLst>
                </a:gridCol>
              </a:tblGrid>
              <a:tr h="997700">
                <a:tc>
                  <a:txBody>
                    <a:bodyPr/>
                    <a:lstStyle/>
                    <a:p>
                      <a:r>
                        <a:rPr lang="en-US" dirty="0"/>
                        <a:t>Treatment Arms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3:1:1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year duration 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 3-4 immune related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231910"/>
                  </a:ext>
                </a:extLst>
              </a:tr>
              <a:tr h="116287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Arm A: ipilimumab 3mg/kg plus gp100 (403 pts)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5.7%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(p=0.04 gp100)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(p=0.04 ipilimumab)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17.4%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2.8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10.0 months</a:t>
                      </a:r>
                    </a:p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(p&lt;0.001 gp100)</a:t>
                      </a:r>
                    </a:p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(p=0.76 ipilimumab)</a:t>
                      </a:r>
                    </a:p>
                    <a:p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10-15%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032187"/>
                  </a:ext>
                </a:extLst>
              </a:tr>
              <a:tr h="116287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Arm B: ipilimumab 3mg/kg alone (137 pts)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10.9%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(p=0.001 gp100)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(p=0.04 ipilimumab + gp100)</a:t>
                      </a:r>
                    </a:p>
                    <a:p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60.0%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2.9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10.1 months</a:t>
                      </a:r>
                    </a:p>
                    <a:p>
                      <a:r>
                        <a:rPr lang="en-US" sz="12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(p=0.003 gp100)</a:t>
                      </a:r>
                    </a:p>
                    <a:p>
                      <a:r>
                        <a:rPr lang="en-US" sz="12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(p=0.76 ipilimumab + gp100)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10-15%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28034"/>
                  </a:ext>
                </a:extLst>
              </a:tr>
              <a:tr h="89452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Arm C: gp100 alone (136 pts)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1.5%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(p=0.04 ipilibumab+gp100)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(p=0.001 ipilimumab)</a:t>
                      </a:r>
                    </a:p>
                    <a:p>
                      <a:endParaRPr 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2.8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6.4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(p&lt;0.001 ipilibumab+gp100)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(p=0.003 ipilimumab)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866776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B80CAFAB-CE68-47D7-B124-5E1CAF62C94D}"/>
              </a:ext>
            </a:extLst>
          </p:cNvPr>
          <p:cNvSpPr/>
          <p:nvPr/>
        </p:nvSpPr>
        <p:spPr>
          <a:xfrm>
            <a:off x="1936992" y="3000531"/>
            <a:ext cx="1873007" cy="2617778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3CD7AF-321E-40C5-8FF5-0184F97959B0}"/>
              </a:ext>
            </a:extLst>
          </p:cNvPr>
          <p:cNvSpPr/>
          <p:nvPr/>
        </p:nvSpPr>
        <p:spPr>
          <a:xfrm>
            <a:off x="3886200" y="2971800"/>
            <a:ext cx="1143000" cy="335280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BFF2A8-2FF8-4531-9435-3028801E3E10}"/>
              </a:ext>
            </a:extLst>
          </p:cNvPr>
          <p:cNvSpPr/>
          <p:nvPr/>
        </p:nvSpPr>
        <p:spPr>
          <a:xfrm>
            <a:off x="7543800" y="2971800"/>
            <a:ext cx="1219200" cy="2057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982F45-B918-4ABB-9DAA-53BD87626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098310"/>
            <a:ext cx="2514600" cy="44597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CFEAE4-0309-4938-A4C2-0BF2ADB2D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100" y="34762"/>
            <a:ext cx="3657600" cy="3048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4CF5542-5363-4C38-A640-C4C199B21E99}"/>
              </a:ext>
            </a:extLst>
          </p:cNvPr>
          <p:cNvSpPr/>
          <p:nvPr/>
        </p:nvSpPr>
        <p:spPr>
          <a:xfrm>
            <a:off x="405662" y="6585087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lvl="3" eaLnBrk="1" hangingPunct="1"/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Hodi</a:t>
            </a: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 2010 NEJM “Improved survival ipilimumab in patients with metastatic melanoma”</a:t>
            </a:r>
          </a:p>
        </p:txBody>
      </p:sp>
    </p:spTree>
    <p:extLst>
      <p:ext uri="{BB962C8B-B14F-4D97-AF65-F5344CB8AC3E}">
        <p14:creationId xmlns:p14="http://schemas.microsoft.com/office/powerpoint/2010/main" val="28980909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C04C2C-0DD2-4D96-8639-246D2FB3D7B8}"/>
              </a:ext>
            </a:extLst>
          </p:cNvPr>
          <p:cNvSpPr/>
          <p:nvPr/>
        </p:nvSpPr>
        <p:spPr>
          <a:xfrm>
            <a:off x="2209800" y="-6001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https://seer.cancer.gov/statfacts/html/melan.html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2D384E-9759-4C02-AF2A-D6DD2EB9DE12}"/>
              </a:ext>
            </a:extLst>
          </p:cNvPr>
          <p:cNvGrpSpPr/>
          <p:nvPr/>
        </p:nvGrpSpPr>
        <p:grpSpPr>
          <a:xfrm>
            <a:off x="685800" y="518809"/>
            <a:ext cx="7848600" cy="5275367"/>
            <a:chOff x="685800" y="518809"/>
            <a:chExt cx="7848600" cy="5275367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CAD65C-6FA7-4AA0-8E55-EA33881F2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447800"/>
              <a:ext cx="7848600" cy="4346376"/>
            </a:xfrm>
            <a:prstGeom prst="rect">
              <a:avLst/>
            </a:prstGeom>
            <a:ln w="12700">
              <a:solidFill>
                <a:schemeClr val="accent4">
                  <a:lumMod val="50000"/>
                </a:schemeClr>
              </a:solidFill>
              <a:prstDash val="dashDot"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68E097-DB22-4FCC-B39D-239BD5B6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518809"/>
              <a:ext cx="7848600" cy="928992"/>
            </a:xfrm>
            <a:prstGeom prst="rect">
              <a:avLst/>
            </a:prstGeom>
            <a:ln w="12700">
              <a:solidFill>
                <a:schemeClr val="accent4">
                  <a:lumMod val="50000"/>
                </a:schemeClr>
              </a:solidFill>
              <a:prstDash val="dashDot"/>
            </a:ln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ED0B50F-7D16-44A9-9807-F1E3E72A21CD}"/>
              </a:ext>
            </a:extLst>
          </p:cNvPr>
          <p:cNvSpPr/>
          <p:nvPr/>
        </p:nvSpPr>
        <p:spPr>
          <a:xfrm>
            <a:off x="343037" y="609600"/>
            <a:ext cx="8534125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3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MALIGNANT MELANOMA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6CBAF4-B2C4-4626-B732-524011DBE143}"/>
              </a:ext>
            </a:extLst>
          </p:cNvPr>
          <p:cNvCxnSpPr>
            <a:cxnSpLocks/>
          </p:cNvCxnSpPr>
          <p:nvPr/>
        </p:nvCxnSpPr>
        <p:spPr>
          <a:xfrm>
            <a:off x="4114800" y="4419600"/>
            <a:ext cx="3429000" cy="0"/>
          </a:xfrm>
          <a:prstGeom prst="line">
            <a:avLst/>
          </a:prstGeom>
          <a:ln w="1905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8200FF-C412-4986-A8C9-8F1B74D1FB45}"/>
              </a:ext>
            </a:extLst>
          </p:cNvPr>
          <p:cNvCxnSpPr>
            <a:cxnSpLocks/>
          </p:cNvCxnSpPr>
          <p:nvPr/>
        </p:nvCxnSpPr>
        <p:spPr>
          <a:xfrm>
            <a:off x="4191000" y="5410200"/>
            <a:ext cx="3810000" cy="0"/>
          </a:xfrm>
          <a:prstGeom prst="line">
            <a:avLst/>
          </a:prstGeom>
          <a:ln w="1905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17CCEE-B117-48A8-8CA4-1BE137FF247F}"/>
              </a:ext>
            </a:extLst>
          </p:cNvPr>
          <p:cNvCxnSpPr/>
          <p:nvPr/>
        </p:nvCxnSpPr>
        <p:spPr>
          <a:xfrm flipV="1">
            <a:off x="3733800" y="2057400"/>
            <a:ext cx="2819400" cy="6096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2668FC-9A46-4B77-A8A7-60FF45BC5751}"/>
              </a:ext>
            </a:extLst>
          </p:cNvPr>
          <p:cNvCxnSpPr>
            <a:cxnSpLocks/>
          </p:cNvCxnSpPr>
          <p:nvPr/>
        </p:nvCxnSpPr>
        <p:spPr>
          <a:xfrm>
            <a:off x="3733800" y="3263193"/>
            <a:ext cx="2895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DB98ADC-62D2-4D04-B4A1-1A0DD7AE5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12768"/>
            <a:ext cx="7696200" cy="180223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584E6C-2E51-4DF1-81C4-1543DDA5D302}"/>
              </a:ext>
            </a:extLst>
          </p:cNvPr>
          <p:cNvCxnSpPr/>
          <p:nvPr/>
        </p:nvCxnSpPr>
        <p:spPr>
          <a:xfrm>
            <a:off x="1066800" y="5715000"/>
            <a:ext cx="7315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A14B379-0938-476E-988D-822E7E437CE7}"/>
              </a:ext>
            </a:extLst>
          </p:cNvPr>
          <p:cNvSpPr/>
          <p:nvPr/>
        </p:nvSpPr>
        <p:spPr>
          <a:xfrm>
            <a:off x="2438400" y="3200400"/>
            <a:ext cx="685800" cy="45720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6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761567-CB33-4BDC-BD2B-EAF0F5BDC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78941"/>
            <a:ext cx="2867713" cy="106885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5EEE9E8-16DB-4AB9-9FFF-DB4BE966C37A}"/>
              </a:ext>
            </a:extLst>
          </p:cNvPr>
          <p:cNvGrpSpPr/>
          <p:nvPr/>
        </p:nvGrpSpPr>
        <p:grpSpPr>
          <a:xfrm>
            <a:off x="533400" y="411293"/>
            <a:ext cx="8222574" cy="5456107"/>
            <a:chOff x="533400" y="411293"/>
            <a:chExt cx="8222574" cy="545610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826F27-CE18-40C3-8213-401D837A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1600200"/>
              <a:ext cx="6361532" cy="4267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9C0952-63D8-48A2-8F33-FC3A2865D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7157" y="762000"/>
              <a:ext cx="5415069" cy="33702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034C90-85E6-4F22-BFA7-D77681208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5289" y="411293"/>
              <a:ext cx="4210685" cy="361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DE64D7-AC94-4CDC-B1E7-63E956E98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3409" y="411293"/>
              <a:ext cx="1211880" cy="374997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D905544-992B-462A-A18D-0AB1B12D05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100" y="34762"/>
            <a:ext cx="3657600" cy="3048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324F755-8912-494E-B070-C83848849C1C}"/>
              </a:ext>
            </a:extLst>
          </p:cNvPr>
          <p:cNvSpPr/>
          <p:nvPr/>
        </p:nvSpPr>
        <p:spPr>
          <a:xfrm>
            <a:off x="647700" y="6569123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lvl="3" eaLnBrk="1" hangingPunct="1"/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Hodi</a:t>
            </a: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 2010 NEJM “Improved survival ipilimumab in patients with metastatic melanoma”</a:t>
            </a:r>
          </a:p>
        </p:txBody>
      </p:sp>
    </p:spTree>
    <p:extLst>
      <p:ext uri="{BB962C8B-B14F-4D97-AF65-F5344CB8AC3E}">
        <p14:creationId xmlns:p14="http://schemas.microsoft.com/office/powerpoint/2010/main" val="42832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C6400AD-4BD1-4DA9-999E-51A7A452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08" y="2020613"/>
            <a:ext cx="1573996" cy="3861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45B253-B809-450F-9DFB-6A2765FC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34762"/>
            <a:ext cx="36576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B0099-10AC-47A5-9845-3982DAF34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71" y="406835"/>
            <a:ext cx="2874129" cy="11171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BA1B9F-0280-4B0E-9442-8C472983D9FF}"/>
              </a:ext>
            </a:extLst>
          </p:cNvPr>
          <p:cNvSpPr/>
          <p:nvPr/>
        </p:nvSpPr>
        <p:spPr>
          <a:xfrm>
            <a:off x="-76200" y="6576297"/>
            <a:ext cx="944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lvl="3" eaLnBrk="1" hangingPunct="1"/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Robert </a:t>
            </a: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2011 NEJM “Ipilimumab plus dacarbazine for previously untreated metastatic melanoma”</a:t>
            </a:r>
            <a:endParaRPr lang="en-US" altLang="en-US" sz="1400" i="1" dirty="0">
              <a:solidFill>
                <a:schemeClr val="bg1"/>
              </a:solidFill>
              <a:latin typeface="Arial Unicode MS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5CE4D-D0F6-4875-ACFE-F8CB4C9C9111}"/>
              </a:ext>
            </a:extLst>
          </p:cNvPr>
          <p:cNvSpPr txBox="1"/>
          <p:nvPr/>
        </p:nvSpPr>
        <p:spPr>
          <a:xfrm>
            <a:off x="3429000" y="451705"/>
            <a:ext cx="5181600" cy="1477328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Type of study/Inclusion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Phase III: 502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Unresectable stage III or IV melanoma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FIRST LINE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metastatic therapy</a:t>
            </a:r>
            <a:endParaRPr lang="en-US" sz="1100" b="1" dirty="0"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Prior adjuvant therapy ~26%</a:t>
            </a:r>
            <a:endParaRPr lang="en-US" sz="1100" b="1" dirty="0">
              <a:solidFill>
                <a:schemeClr val="accent3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ECF2CF8-F060-4CEA-8CF5-443A6E713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182954"/>
              </p:ext>
            </p:extLst>
          </p:nvPr>
        </p:nvGraphicFramePr>
        <p:xfrm>
          <a:off x="597108" y="2041176"/>
          <a:ext cx="7263984" cy="3840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6492">
                  <a:extLst>
                    <a:ext uri="{9D8B030D-6E8A-4147-A177-3AD203B41FA5}">
                      <a16:colId xmlns:a16="http://schemas.microsoft.com/office/drawing/2014/main" val="260161950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2904254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06341456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80406138"/>
                    </a:ext>
                  </a:extLst>
                </a:gridCol>
                <a:gridCol w="1314912">
                  <a:extLst>
                    <a:ext uri="{9D8B030D-6E8A-4147-A177-3AD203B41FA5}">
                      <a16:colId xmlns:a16="http://schemas.microsoft.com/office/drawing/2014/main" val="4163207926"/>
                    </a:ext>
                  </a:extLst>
                </a:gridCol>
                <a:gridCol w="1288380">
                  <a:extLst>
                    <a:ext uri="{9D8B030D-6E8A-4147-A177-3AD203B41FA5}">
                      <a16:colId xmlns:a16="http://schemas.microsoft.com/office/drawing/2014/main" val="2495421861"/>
                    </a:ext>
                  </a:extLst>
                </a:gridCol>
              </a:tblGrid>
              <a:tr h="997700">
                <a:tc>
                  <a:txBody>
                    <a:bodyPr/>
                    <a:lstStyle/>
                    <a:p>
                      <a:r>
                        <a:rPr lang="en-US" dirty="0"/>
                        <a:t>Treatment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 response/ 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duration 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 completing scheduled four doses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 3-4 </a:t>
                      </a:r>
                    </a:p>
                    <a:p>
                      <a:r>
                        <a:rPr lang="en-US" dirty="0" err="1"/>
                        <a:t>irAE</a:t>
                      </a:r>
                      <a:r>
                        <a:rPr lang="en-US" dirty="0"/>
                        <a:t>/ overall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231910"/>
                  </a:ext>
                </a:extLst>
              </a:tr>
              <a:tr h="116287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Arm A: ipilimumab </a:t>
                      </a:r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10mg/kg</a:t>
                      </a:r>
                      <a:r>
                        <a:rPr lang="en-US" b="1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 + dacarbazine (250 pts)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15.2%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(p=0.09)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CR: 1.6%*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19.3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504D">
                              <a:lumMod val="60000"/>
                              <a:lumOff val="4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(p=0.03)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504D">
                            <a:lumMod val="60000"/>
                            <a:lumOff val="40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11.2 months</a:t>
                      </a:r>
                    </a:p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(p&lt;0.001)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36.8%</a:t>
                      </a:r>
                    </a:p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(Of the 64% who stopped: </a:t>
                      </a:r>
                    </a:p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-34% due to AE)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38% </a:t>
                      </a:r>
                      <a:r>
                        <a:rPr lang="en-US" dirty="0" err="1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irAE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56.3%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032187"/>
                  </a:ext>
                </a:extLst>
              </a:tr>
              <a:tr h="116287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3"/>
                          </a:solidFill>
                        </a:rPr>
                        <a:t>Arm B: dacarbazine + placebo (252 pts)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10.3%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(p=0.09)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CR: 0.8%</a:t>
                      </a:r>
                      <a:endParaRPr lang="en-US" sz="18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8.1 months</a:t>
                      </a:r>
                    </a:p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BBB5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(p=0.03)</a:t>
                      </a:r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9.1 months</a:t>
                      </a:r>
                    </a:p>
                    <a:p>
                      <a:r>
                        <a:rPr lang="en-US" sz="12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(p&lt;0.001)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65.5%</a:t>
                      </a:r>
                    </a:p>
                    <a:p>
                      <a:r>
                        <a:rPr lang="en-US" sz="12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(Of the 34% who stopped:</a:t>
                      </a:r>
                    </a:p>
                    <a:p>
                      <a:r>
                        <a:rPr lang="en-US" sz="12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-4% due to AE)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4% </a:t>
                      </a:r>
                      <a:r>
                        <a:rPr lang="en-US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irAE</a:t>
                      </a:r>
                      <a:endParaRPr lang="en-US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27.5%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2803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C51175B-4CA5-434E-BD74-4E45E01EB8AF}"/>
              </a:ext>
            </a:extLst>
          </p:cNvPr>
          <p:cNvSpPr txBox="1"/>
          <p:nvPr/>
        </p:nvSpPr>
        <p:spPr>
          <a:xfrm>
            <a:off x="304800" y="5962043"/>
            <a:ext cx="6104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*Some patients had a progression to complete response NOT CAPTURED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937B87-7113-447F-86F8-832C6A146A09}"/>
              </a:ext>
            </a:extLst>
          </p:cNvPr>
          <p:cNvSpPr/>
          <p:nvPr/>
        </p:nvSpPr>
        <p:spPr>
          <a:xfrm>
            <a:off x="2133600" y="2020613"/>
            <a:ext cx="1143000" cy="3861043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CE7381-D00C-4B7B-A059-6CF60AA5A2E3}"/>
              </a:ext>
            </a:extLst>
          </p:cNvPr>
          <p:cNvSpPr/>
          <p:nvPr/>
        </p:nvSpPr>
        <p:spPr>
          <a:xfrm>
            <a:off x="3295650" y="2020613"/>
            <a:ext cx="1047750" cy="3861043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E1B97A-4092-41EA-9CAB-0AE313EF30AC}"/>
              </a:ext>
            </a:extLst>
          </p:cNvPr>
          <p:cNvSpPr/>
          <p:nvPr/>
        </p:nvSpPr>
        <p:spPr>
          <a:xfrm>
            <a:off x="4375298" y="2020612"/>
            <a:ext cx="882502" cy="3861043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044F6E-1315-4B45-9CA4-367D6888EF55}"/>
              </a:ext>
            </a:extLst>
          </p:cNvPr>
          <p:cNvSpPr/>
          <p:nvPr/>
        </p:nvSpPr>
        <p:spPr>
          <a:xfrm>
            <a:off x="5257800" y="2020611"/>
            <a:ext cx="1289794" cy="3861043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C3C4ED-4542-4632-9273-F6E826817DD9}"/>
              </a:ext>
            </a:extLst>
          </p:cNvPr>
          <p:cNvSpPr/>
          <p:nvPr/>
        </p:nvSpPr>
        <p:spPr>
          <a:xfrm>
            <a:off x="6547594" y="2041176"/>
            <a:ext cx="1345396" cy="3861043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04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45B253-B809-450F-9DFB-6A2765FC3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4762"/>
            <a:ext cx="36576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B0099-10AC-47A5-9845-3982DAF3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71" y="406835"/>
            <a:ext cx="3178929" cy="10409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BA1B9F-0280-4B0E-9442-8C472983D9FF}"/>
              </a:ext>
            </a:extLst>
          </p:cNvPr>
          <p:cNvSpPr/>
          <p:nvPr/>
        </p:nvSpPr>
        <p:spPr>
          <a:xfrm>
            <a:off x="-76200" y="6576297"/>
            <a:ext cx="944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lvl="3" eaLnBrk="1" hangingPunct="1"/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Robert </a:t>
            </a: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2011 NEJM “Ipilimumab plus dacarbazine for previously untreated metastatic melanoma”</a:t>
            </a:r>
            <a:endParaRPr lang="en-US" altLang="en-US" sz="1400" i="1" dirty="0">
              <a:solidFill>
                <a:schemeClr val="bg1"/>
              </a:solidFill>
              <a:latin typeface="Arial Unicode MS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5EB658-7DFC-427B-9270-9B3285E0E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986707"/>
              </p:ext>
            </p:extLst>
          </p:nvPr>
        </p:nvGraphicFramePr>
        <p:xfrm>
          <a:off x="3810000" y="714667"/>
          <a:ext cx="4876800" cy="1752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16362630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733654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46097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Overall survival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Ipilimumab-dacarbazine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Dacarbazine-placebo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68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1 year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47.3%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36.3%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33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2 years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28.5%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17.9%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380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3 years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20.8%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</a:rPr>
                        <a:t>12.2%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5403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A4A1ECA-A8C9-44F7-B250-A3EF537D1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667000"/>
            <a:ext cx="4792210" cy="3152872"/>
          </a:xfrm>
          <a:prstGeom prst="rect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8A7A7F-5A73-42BE-8F05-DBAC45FDE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1600200"/>
            <a:ext cx="3124200" cy="4805673"/>
          </a:xfrm>
          <a:prstGeom prst="rect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BA8A0B1-83A4-49F9-A006-E415B55C257E}"/>
              </a:ext>
            </a:extLst>
          </p:cNvPr>
          <p:cNvSpPr/>
          <p:nvPr/>
        </p:nvSpPr>
        <p:spPr>
          <a:xfrm>
            <a:off x="402471" y="2292338"/>
            <a:ext cx="2416929" cy="216299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5D1F6B-1AC9-42C3-A3C6-C54D759D704E}"/>
              </a:ext>
            </a:extLst>
          </p:cNvPr>
          <p:cNvSpPr/>
          <p:nvPr/>
        </p:nvSpPr>
        <p:spPr>
          <a:xfrm>
            <a:off x="447924" y="2706705"/>
            <a:ext cx="2416929" cy="216299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0ADDE8-5DC7-4C44-866A-6693C4BCAE8E}"/>
              </a:ext>
            </a:extLst>
          </p:cNvPr>
          <p:cNvSpPr/>
          <p:nvPr/>
        </p:nvSpPr>
        <p:spPr>
          <a:xfrm>
            <a:off x="434276" y="3093428"/>
            <a:ext cx="2416929" cy="216299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4172C4-D829-4439-B231-2210E2541FF5}"/>
              </a:ext>
            </a:extLst>
          </p:cNvPr>
          <p:cNvSpPr/>
          <p:nvPr/>
        </p:nvSpPr>
        <p:spPr>
          <a:xfrm>
            <a:off x="464623" y="3903899"/>
            <a:ext cx="2416929" cy="216299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1D4279-4295-4CD6-9FD3-D650CCE988A6}"/>
              </a:ext>
            </a:extLst>
          </p:cNvPr>
          <p:cNvSpPr/>
          <p:nvPr/>
        </p:nvSpPr>
        <p:spPr>
          <a:xfrm>
            <a:off x="494440" y="5468059"/>
            <a:ext cx="2416929" cy="216299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267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45B253-B809-450F-9DFB-6A2765FC3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4762"/>
            <a:ext cx="3657600" cy="30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3BD7E1-0AF4-4D9F-9C1F-27A8AE205739}"/>
              </a:ext>
            </a:extLst>
          </p:cNvPr>
          <p:cNvSpPr txBox="1"/>
          <p:nvPr/>
        </p:nvSpPr>
        <p:spPr>
          <a:xfrm>
            <a:off x="607163" y="405259"/>
            <a:ext cx="3733800" cy="604780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Side effects: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Dose dependent </a:t>
            </a:r>
            <a:r>
              <a:rPr lang="en-US" sz="2400" b="1" i="1" dirty="0">
                <a:solidFill>
                  <a:srgbClr val="FF0000"/>
                </a:solidFill>
              </a:rPr>
              <a:t>10mg/kg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ANY adverse events</a:t>
            </a: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99%*</a:t>
            </a: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	</a:t>
            </a:r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*what was going on with that 1 person??</a:t>
            </a:r>
          </a:p>
          <a:p>
            <a:endParaRPr lang="en-US" sz="16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Grade 3 or 4 adverse events</a:t>
            </a: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54%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Fatigue (30%)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Diarrhea (10%)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AST/ALT (5%/3%)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Immune-related events</a:t>
            </a: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92%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Dermatological 59%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GI 30%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Endocrine 29%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Hepatic 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Neurologic 3%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900" dirty="0" err="1">
                <a:solidFill>
                  <a:srgbClr val="FF0000"/>
                </a:solidFill>
              </a:rPr>
              <a:t>Eggermont</a:t>
            </a:r>
            <a:r>
              <a:rPr lang="en-US" sz="900" dirty="0">
                <a:solidFill>
                  <a:srgbClr val="FF0000"/>
                </a:solidFill>
              </a:rPr>
              <a:t>, Lancet 2010 Adjuvant ipilimumab versus placebo after complete resection of high-risk stage III melanoma (EORTC 18071): a randomized, double-blind, phase 3 trial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421BD-805C-45FA-94DC-49D808A6023A}"/>
              </a:ext>
            </a:extLst>
          </p:cNvPr>
          <p:cNvSpPr txBox="1"/>
          <p:nvPr/>
        </p:nvSpPr>
        <p:spPr>
          <a:xfrm>
            <a:off x="4759065" y="730357"/>
            <a:ext cx="3765970" cy="51706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Side effects: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Dose dependent </a:t>
            </a:r>
            <a:r>
              <a:rPr lang="en-US" sz="2400" b="1" i="1" dirty="0">
                <a:solidFill>
                  <a:srgbClr val="FF0000"/>
                </a:solidFill>
              </a:rPr>
              <a:t>3mg/kg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ANY adverse events</a:t>
            </a: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96.9%</a:t>
            </a:r>
          </a:p>
          <a:p>
            <a:endParaRPr lang="en-US" sz="16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Grade 3 or 4 adverse events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46% of patients with grade 3 or 4 side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Diarrhea (5.3%)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Fatigue (6.9%)</a:t>
            </a:r>
          </a:p>
          <a:p>
            <a:endParaRPr lang="en-US" sz="16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Immune-related events</a:t>
            </a:r>
          </a:p>
          <a:p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61%</a:t>
            </a:r>
            <a:endParaRPr lang="en-US" sz="16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Dermatologic 44%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GI 29%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Endocrine 7.6%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Hepatic 3.8%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  <a:p>
            <a:r>
              <a:rPr lang="en-US" altLang="en-US" sz="900" i="1" dirty="0">
                <a:solidFill>
                  <a:srgbClr val="FF0000"/>
                </a:solidFill>
                <a:latin typeface="Arial Unicode MS" pitchFamily="34" charset="-128"/>
              </a:rPr>
              <a:t>Hodi</a:t>
            </a:r>
            <a:r>
              <a:rPr lang="en-US" altLang="en-US" sz="900" dirty="0">
                <a:solidFill>
                  <a:srgbClr val="FF0000"/>
                </a:solidFill>
                <a:latin typeface="Arial Unicode MS" pitchFamily="34" charset="-128"/>
              </a:rPr>
              <a:t> 2010 NEJM “Improved survival ipilimumab in patients with metastatic melanoma”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41696-1C34-4001-B720-3972961D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3553">
            <a:off x="6966150" y="560150"/>
            <a:ext cx="2339150" cy="824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18C38-1796-4AEC-AA37-259207BC3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15523">
            <a:off x="2509278" y="4636968"/>
            <a:ext cx="1802199" cy="635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34D03-4DF6-459C-8237-3141EBD82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1003">
            <a:off x="7967809" y="4490219"/>
            <a:ext cx="1088436" cy="383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30C47-961C-41DE-87D8-BBA87B08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8126">
            <a:off x="3389328" y="482954"/>
            <a:ext cx="1454869" cy="513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1EE844-959E-447E-80BB-246C0BDF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00377">
            <a:off x="-24811" y="3453627"/>
            <a:ext cx="953595" cy="336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54324B-3180-4F43-8A0E-050698B8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41725">
            <a:off x="7519845" y="3110161"/>
            <a:ext cx="1524980" cy="537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53D4C-998E-462A-A0E0-4B8CD0F76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94999">
            <a:off x="-34075" y="147647"/>
            <a:ext cx="1088436" cy="383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C5207A-0CAE-45A1-8D85-0077FC137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37036">
            <a:off x="3202662" y="3033536"/>
            <a:ext cx="1088436" cy="383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4ACB9-E0F6-4350-A66C-B32532FF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68604">
            <a:off x="4388585" y="5919109"/>
            <a:ext cx="1088436" cy="383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CB4DD3-9EF6-431A-B752-D445F447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59015">
            <a:off x="4021343" y="2178589"/>
            <a:ext cx="722227" cy="2546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32B129-AFA9-4EB7-8C73-761DA7FF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59015">
            <a:off x="7115937" y="5130282"/>
            <a:ext cx="722227" cy="2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26233" y="350717"/>
            <a:ext cx="8458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 dirty="0">
                <a:solidFill>
                  <a:srgbClr val="C00000"/>
                </a:solidFill>
                <a:latin typeface="Arial Unicode MS" pitchFamily="34" charset="-128"/>
              </a:rPr>
              <a:t>Pembrolizumab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72312" y="882328"/>
            <a:ext cx="843094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 Unicode MS" pitchFamily="34" charset="-128"/>
              </a:rPr>
              <a:t>An antibody against programmed-death-receptor-1 (PD-1), a checkpoint inhibitor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1B161-FAB0-46F4-BEA9-67C861CFB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456" y="1581835"/>
            <a:ext cx="8278544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 Unicode MS" pitchFamily="34" charset="-128"/>
              </a:rPr>
              <a:t>FDA approved in 2015 for unresectable or metastatic stage III or IV melanoma based on three KEYNOTE trials (phase I, II, and III): </a:t>
            </a:r>
          </a:p>
          <a:p>
            <a:pPr marL="3086100" lvl="5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-Robert</a:t>
            </a: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 2014 Lancet “Anti-programmed death-receptor-1 treatment with pembrolizumab in ipilimumab-refractory advanced melanoma: a randomized dose-comparison cohort of a phase 1 trial”</a:t>
            </a:r>
          </a:p>
          <a:p>
            <a:pPr marL="3086100" lvl="5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-</a:t>
            </a:r>
            <a:r>
              <a:rPr lang="en-US" altLang="en-US" sz="1400" i="1" dirty="0" err="1">
                <a:solidFill>
                  <a:schemeClr val="bg1"/>
                </a:solidFill>
                <a:latin typeface="Arial Unicode MS" pitchFamily="34" charset="-128"/>
              </a:rPr>
              <a:t>Ribas</a:t>
            </a:r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 </a:t>
            </a: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2015 Lancet “Pembrolizumab versus investigator-choice chemotherapy for ipilimumab-refractory melanoma (KEYNOTE-002): a randomized, controlled, phase 2 trial”</a:t>
            </a:r>
          </a:p>
          <a:p>
            <a:pPr marL="3086100" lvl="5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-Robert</a:t>
            </a: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 2015 NEJM “Pembrolizumab versus Ipilimumab in Advanced Melanoma”</a:t>
            </a:r>
          </a:p>
          <a:p>
            <a:pPr marL="3086100" lvl="5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-</a:t>
            </a:r>
            <a:r>
              <a:rPr lang="en-US" altLang="en-US" sz="1400" i="1" dirty="0">
                <a:solidFill>
                  <a:schemeClr val="bg1"/>
                </a:solidFill>
                <a:latin typeface="Arial Unicode MS" pitchFamily="34" charset="-128"/>
              </a:rPr>
              <a:t>Schachter</a:t>
            </a: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 2017 Lancet ““Pembrolizumab versus Ipilimumab in Advanced Melanoma: final overall survival results of a multicenter, randomized, open-label phase 3 study (KEYNOTE-006)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A1A043-4C3D-4654-9DAB-3CBCB29B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08" y="2362200"/>
            <a:ext cx="3022652" cy="3867697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F345C-A25F-4ED4-9A6A-66B1E711E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895883"/>
            <a:ext cx="3886200" cy="91575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019987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B50AA-C756-4907-86A7-9426BD27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88" y="1"/>
            <a:ext cx="5505450" cy="30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46C8A9-725C-4574-8620-EF11CA3D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5671"/>
            <a:ext cx="2590800" cy="10272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9B174A-0C2F-438F-93E0-AC6B3F1BB764}"/>
              </a:ext>
            </a:extLst>
          </p:cNvPr>
          <p:cNvSpPr/>
          <p:nvPr/>
        </p:nvSpPr>
        <p:spPr>
          <a:xfrm>
            <a:off x="-2133600" y="6478859"/>
            <a:ext cx="1074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4600" lvl="5"/>
            <a:r>
              <a:rPr lang="en-US" altLang="en-US" sz="1000" i="1" dirty="0">
                <a:solidFill>
                  <a:schemeClr val="bg1"/>
                </a:solidFill>
                <a:latin typeface="Arial Unicode MS" pitchFamily="34" charset="-128"/>
              </a:rPr>
              <a:t>Robert</a:t>
            </a:r>
            <a:r>
              <a:rPr lang="en-US" altLang="en-US" sz="1000" dirty="0">
                <a:solidFill>
                  <a:schemeClr val="bg1"/>
                </a:solidFill>
                <a:latin typeface="Arial Unicode MS" pitchFamily="34" charset="-128"/>
              </a:rPr>
              <a:t> 2014 Lancet “Anti-programmed death-receptor-1 treatment with pembrolizumab in ipilimumab-refractory advanced melanoma: a randomized dose-comparison cohort of a phase 1 trial”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6CD395-637A-41DA-91C9-2C6834317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456357"/>
              </p:ext>
            </p:extLst>
          </p:nvPr>
        </p:nvGraphicFramePr>
        <p:xfrm>
          <a:off x="520093" y="3918352"/>
          <a:ext cx="8153400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75271055"/>
                    </a:ext>
                  </a:extLst>
                </a:gridCol>
                <a:gridCol w="1232507">
                  <a:extLst>
                    <a:ext uri="{9D8B030D-6E8A-4147-A177-3AD203B41FA5}">
                      <a16:colId xmlns:a16="http://schemas.microsoft.com/office/drawing/2014/main" val="356215619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48617596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19132949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35797216"/>
                    </a:ext>
                  </a:extLst>
                </a:gridCol>
                <a:gridCol w="824893">
                  <a:extLst>
                    <a:ext uri="{9D8B030D-6E8A-4147-A177-3AD203B41FA5}">
                      <a16:colId xmlns:a16="http://schemas.microsoft.com/office/drawing/2014/main" val="3284200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Treatment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Disease control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 at 1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 3-4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Pembrolizumab 2mg/kg (89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26% </a:t>
                      </a:r>
                      <a:r>
                        <a:rPr lang="en-US" sz="1100" dirty="0"/>
                        <a:t>(p=0.96)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51%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(p=0.94)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</a:t>
                      </a:r>
                      <a:r>
                        <a:rPr lang="en-US" dirty="0" err="1"/>
                        <a:t>wks</a:t>
                      </a:r>
                      <a:r>
                        <a:rPr lang="en-US" dirty="0"/>
                        <a:t>/5.1 months </a:t>
                      </a:r>
                    </a:p>
                    <a:p>
                      <a:r>
                        <a:rPr lang="en-US" sz="1000" dirty="0"/>
                        <a:t>(CI: 12-36 weeks)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58%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(CI: 47-68%)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33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Pembrolizumab 10mg/kg (84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(p=0.96)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(p=0.94)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</a:t>
                      </a:r>
                      <a:r>
                        <a:rPr lang="en-US" dirty="0" err="1"/>
                        <a:t>wks</a:t>
                      </a:r>
                      <a:r>
                        <a:rPr lang="en-US" dirty="0"/>
                        <a:t>/3.2 months 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(CI=12-24 weeks)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63%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(CI: 51-71%)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5214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35D2CBA-3026-4556-9197-B2E749627D5F}"/>
              </a:ext>
            </a:extLst>
          </p:cNvPr>
          <p:cNvSpPr txBox="1"/>
          <p:nvPr/>
        </p:nvSpPr>
        <p:spPr>
          <a:xfrm>
            <a:off x="3886200" y="533400"/>
            <a:ext cx="4724400" cy="18158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KEYNOTE-001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Type of study/Inclusion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Phase I: RCT, 173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Ipilimumab-refractory,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and BRAF/MEK-refractory if BRAF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Unresectable stage III or IV melanoma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2319C4-B4B8-423D-8BA0-4D915B698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93" y="1667043"/>
            <a:ext cx="3221327" cy="1918475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0CA339-F0C3-4387-91BE-CF815548E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514600"/>
            <a:ext cx="4063393" cy="106908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803341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B50AA-C756-4907-86A7-9426BD27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88" y="1"/>
            <a:ext cx="5505450" cy="30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9B174A-0C2F-438F-93E0-AC6B3F1BB764}"/>
              </a:ext>
            </a:extLst>
          </p:cNvPr>
          <p:cNvSpPr/>
          <p:nvPr/>
        </p:nvSpPr>
        <p:spPr>
          <a:xfrm>
            <a:off x="-2133600" y="6478859"/>
            <a:ext cx="1074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4600" lvl="5"/>
            <a:r>
              <a:rPr lang="en-US" altLang="en-US" sz="1000" i="1" dirty="0" err="1">
                <a:solidFill>
                  <a:schemeClr val="bg1"/>
                </a:solidFill>
                <a:latin typeface="Arial Unicode MS" pitchFamily="34" charset="-128"/>
              </a:rPr>
              <a:t>Ribas</a:t>
            </a:r>
            <a:r>
              <a:rPr lang="en-US" altLang="en-US" sz="1000" i="1" dirty="0">
                <a:solidFill>
                  <a:schemeClr val="bg1"/>
                </a:solidFill>
                <a:latin typeface="Arial Unicode MS" pitchFamily="34" charset="-128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Arial Unicode MS" pitchFamily="34" charset="-128"/>
              </a:rPr>
              <a:t>2015 Lancet “Pembrolizumab versus investigator-choice chemotherapy for ipilimumab-refractory melanoma (KEYNOTE-002): a randomized, controlled, phase 2 trial”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D2CBA-3026-4556-9197-B2E749627D5F}"/>
              </a:ext>
            </a:extLst>
          </p:cNvPr>
          <p:cNvSpPr txBox="1"/>
          <p:nvPr/>
        </p:nvSpPr>
        <p:spPr>
          <a:xfrm>
            <a:off x="3886200" y="533400"/>
            <a:ext cx="4724400" cy="18158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KEYNOTE-002</a:t>
            </a:r>
          </a:p>
          <a:p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Type of study/Inclusion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Phase II: RCT, 540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Ipilimumab-refractory,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and BRAF/MEK-refractory if BRAF positive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Unresectable stage III or IV melanoma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D15F9E-B12E-4842-AA00-D3D85F55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37" y="378752"/>
            <a:ext cx="3410409" cy="1145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FFCB2-B68D-437A-BDD5-AA9495943366}"/>
              </a:ext>
            </a:extLst>
          </p:cNvPr>
          <p:cNvSpPr txBox="1"/>
          <p:nvPr/>
        </p:nvSpPr>
        <p:spPr>
          <a:xfrm>
            <a:off x="489612" y="1752600"/>
            <a:ext cx="309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rPr>
              <a:t>**OS will be reported once 370 deaths occur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25DA6-A4C4-4050-B1CE-F94756C9B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12" y="2489336"/>
            <a:ext cx="1792302" cy="3899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8B8E6-AF11-45D1-84D9-C907A0712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442" y="2489336"/>
            <a:ext cx="1234107" cy="3926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9190C6-EB4D-415E-80D4-940DB7E79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381" y="2489336"/>
            <a:ext cx="2873830" cy="3926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0AF7D9-BFBE-4D28-A93F-A65996C44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744" y="2489336"/>
            <a:ext cx="1606770" cy="393987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6CD395-637A-41DA-91C9-2C6834317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15621"/>
              </p:ext>
            </p:extLst>
          </p:nvPr>
        </p:nvGraphicFramePr>
        <p:xfrm>
          <a:off x="489612" y="2514600"/>
          <a:ext cx="8273387" cy="3901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5491">
                  <a:extLst>
                    <a:ext uri="{9D8B030D-6E8A-4147-A177-3AD203B41FA5}">
                      <a16:colId xmlns:a16="http://schemas.microsoft.com/office/drawing/2014/main" val="1475271055"/>
                    </a:ext>
                  </a:extLst>
                </a:gridCol>
                <a:gridCol w="1216798">
                  <a:extLst>
                    <a:ext uri="{9D8B030D-6E8A-4147-A177-3AD203B41FA5}">
                      <a16:colId xmlns:a16="http://schemas.microsoft.com/office/drawing/2014/main" val="3562156191"/>
                    </a:ext>
                  </a:extLst>
                </a:gridCol>
                <a:gridCol w="1427566">
                  <a:extLst>
                    <a:ext uri="{9D8B030D-6E8A-4147-A177-3AD203B41FA5}">
                      <a16:colId xmlns:a16="http://schemas.microsoft.com/office/drawing/2014/main" val="2081226868"/>
                    </a:ext>
                  </a:extLst>
                </a:gridCol>
                <a:gridCol w="1427566">
                  <a:extLst>
                    <a:ext uri="{9D8B030D-6E8A-4147-A177-3AD203B41FA5}">
                      <a16:colId xmlns:a16="http://schemas.microsoft.com/office/drawing/2014/main" val="2048617596"/>
                    </a:ext>
                  </a:extLst>
                </a:gridCol>
                <a:gridCol w="1581586">
                  <a:extLst>
                    <a:ext uri="{9D8B030D-6E8A-4147-A177-3AD203B41FA5}">
                      <a16:colId xmlns:a16="http://schemas.microsoft.com/office/drawing/2014/main" val="2191329493"/>
                    </a:ext>
                  </a:extLst>
                </a:gridCol>
                <a:gridCol w="814380">
                  <a:extLst>
                    <a:ext uri="{9D8B030D-6E8A-4147-A177-3AD203B41FA5}">
                      <a16:colId xmlns:a16="http://schemas.microsoft.com/office/drawing/2014/main" val="32842005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Treatment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 of response at 14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Remained progression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PFS at 6 months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PFS at 9 months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 </a:t>
                      </a:r>
                      <a:r>
                        <a:rPr lang="en-US" sz="1600" dirty="0"/>
                        <a:t>3-4 AE</a:t>
                      </a:r>
                      <a:r>
                        <a:rPr lang="en-US" sz="1200" dirty="0"/>
                        <a:t>/</a:t>
                      </a:r>
                    </a:p>
                    <a:p>
                      <a:r>
                        <a:rPr lang="en-US" dirty="0"/>
                        <a:t>QLQ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Pembrolizumab 2mg/kg </a:t>
                      </a:r>
                      <a:r>
                        <a:rPr lang="en-US" sz="1600" dirty="0"/>
                        <a:t>(180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21% </a:t>
                      </a:r>
                      <a:r>
                        <a:rPr lang="en-US" sz="1100" dirty="0"/>
                        <a:t>(p&lt;0.001)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reached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39% </a:t>
                      </a:r>
                      <a:r>
                        <a:rPr lang="en-US" sz="1000" dirty="0"/>
                        <a:t>(CI 32-46)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32% </a:t>
                      </a:r>
                      <a:r>
                        <a:rPr lang="en-US" sz="1000" dirty="0"/>
                        <a:t>(CI 25-40)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11%</a:t>
                      </a:r>
                    </a:p>
                    <a:p>
                      <a:r>
                        <a:rPr lang="en-US" dirty="0"/>
                        <a:t>-2.60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33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Pembrolizumab 10mg/kg </a:t>
                      </a:r>
                      <a:r>
                        <a:rPr lang="en-US" sz="1600" dirty="0"/>
                        <a:t>(181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(p&lt;0.001)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reached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45% </a:t>
                      </a:r>
                      <a:r>
                        <a:rPr lang="en-US" sz="1200" dirty="0"/>
                        <a:t>(CI 37-52)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36%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 29-44)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14%</a:t>
                      </a:r>
                    </a:p>
                    <a:p>
                      <a:r>
                        <a:rPr lang="en-US" dirty="0"/>
                        <a:t>-2.55*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52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Chemotherapy </a:t>
                      </a:r>
                      <a:r>
                        <a:rPr lang="en-US" sz="1600" dirty="0"/>
                        <a:t>(179 pts) </a:t>
                      </a:r>
                      <a:r>
                        <a:rPr lang="en-US" sz="900" dirty="0"/>
                        <a:t>(</a:t>
                      </a:r>
                      <a:r>
                        <a:rPr lang="en-US" sz="900" b="1" dirty="0"/>
                        <a:t>investigator choice: </a:t>
                      </a:r>
                      <a:r>
                        <a:rPr lang="en-US" sz="900" dirty="0"/>
                        <a:t>paclitaxel +carboplatin, paclitaxel, carboplatin, dacarbazine, or oral temozolomide)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(p&lt;0.001)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37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15% </a:t>
                      </a:r>
                      <a:r>
                        <a:rPr lang="en-US" sz="1200" dirty="0"/>
                        <a:t>(CI 10-21)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 6-15)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26%</a:t>
                      </a:r>
                    </a:p>
                    <a:p>
                      <a:r>
                        <a:rPr lang="en-US" dirty="0"/>
                        <a:t>-9.13*</a:t>
                      </a:r>
                    </a:p>
                    <a:p>
                      <a:r>
                        <a:rPr lang="en-US" sz="900" dirty="0"/>
                        <a:t>*statistically significant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472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678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B50AA-C756-4907-86A7-9426BD27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88" y="1"/>
            <a:ext cx="5505450" cy="30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9B174A-0C2F-438F-93E0-AC6B3F1BB764}"/>
              </a:ext>
            </a:extLst>
          </p:cNvPr>
          <p:cNvSpPr/>
          <p:nvPr/>
        </p:nvSpPr>
        <p:spPr>
          <a:xfrm>
            <a:off x="-2133600" y="6478859"/>
            <a:ext cx="1074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4600" lvl="5"/>
            <a:r>
              <a:rPr lang="en-US" altLang="en-US" sz="1000" i="1" dirty="0" err="1">
                <a:solidFill>
                  <a:schemeClr val="bg1"/>
                </a:solidFill>
                <a:latin typeface="Arial Unicode MS" pitchFamily="34" charset="-128"/>
              </a:rPr>
              <a:t>Ribas</a:t>
            </a:r>
            <a:r>
              <a:rPr lang="en-US" altLang="en-US" sz="1000" i="1" dirty="0">
                <a:solidFill>
                  <a:schemeClr val="bg1"/>
                </a:solidFill>
                <a:latin typeface="Arial Unicode MS" pitchFamily="34" charset="-128"/>
              </a:rPr>
              <a:t> </a:t>
            </a:r>
            <a:r>
              <a:rPr lang="en-US" altLang="en-US" sz="1000" dirty="0">
                <a:solidFill>
                  <a:schemeClr val="bg1"/>
                </a:solidFill>
                <a:latin typeface="Arial Unicode MS" pitchFamily="34" charset="-128"/>
              </a:rPr>
              <a:t>2015 Lancet “Pembrolizumab versus investigator-choice chemotherapy for ipilimumab-refractory melanoma (KEYNOTE-002): a randomized, controlled, phase 2 trial”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D15F9E-B12E-4842-AA00-D3D85F55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37" y="378752"/>
            <a:ext cx="3264463" cy="9928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B5194DB-DE20-40B9-A616-7E5ADE1B689B}"/>
              </a:ext>
            </a:extLst>
          </p:cNvPr>
          <p:cNvGrpSpPr/>
          <p:nvPr/>
        </p:nvGrpSpPr>
        <p:grpSpPr>
          <a:xfrm>
            <a:off x="529988" y="2133600"/>
            <a:ext cx="7065458" cy="3440291"/>
            <a:chOff x="529988" y="2133600"/>
            <a:chExt cx="7065458" cy="344029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BBC20F5-DA10-423F-8E84-2DA50A998CC4}"/>
                </a:ext>
              </a:extLst>
            </p:cNvPr>
            <p:cNvGrpSpPr/>
            <p:nvPr/>
          </p:nvGrpSpPr>
          <p:grpSpPr>
            <a:xfrm>
              <a:off x="529988" y="2133600"/>
              <a:ext cx="7065458" cy="3440291"/>
              <a:chOff x="529988" y="2133600"/>
              <a:chExt cx="7065458" cy="344029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BF6D0DE-DC99-4898-9FEF-0C2E34EA6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988" y="2133600"/>
                <a:ext cx="7065458" cy="344029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7125D0D0-47E9-4DDA-BBAA-B4471B1603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9825" y="2276568"/>
                <a:ext cx="2238375" cy="70102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BB48D1E-17A3-41B9-9E1C-1908085F7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31139" y="2276568"/>
                <a:ext cx="2393565" cy="923832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BA1B1C-FB94-4916-9CB5-04C6CFCD49A5}"/>
                </a:ext>
              </a:extLst>
            </p:cNvPr>
            <p:cNvSpPr/>
            <p:nvPr/>
          </p:nvSpPr>
          <p:spPr>
            <a:xfrm>
              <a:off x="529988" y="2133600"/>
              <a:ext cx="7065458" cy="3440291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9B39F0E-2902-4C22-B817-C0236CE32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158" y="495362"/>
            <a:ext cx="3962401" cy="541007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3039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6CD395-637A-41DA-91C9-2C6834317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289732"/>
              </p:ext>
            </p:extLst>
          </p:nvPr>
        </p:nvGraphicFramePr>
        <p:xfrm>
          <a:off x="470396" y="2310918"/>
          <a:ext cx="8292605" cy="3855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7004">
                  <a:extLst>
                    <a:ext uri="{9D8B030D-6E8A-4147-A177-3AD203B41FA5}">
                      <a16:colId xmlns:a16="http://schemas.microsoft.com/office/drawing/2014/main" val="1475271055"/>
                    </a:ext>
                  </a:extLst>
                </a:gridCol>
                <a:gridCol w="948345">
                  <a:extLst>
                    <a:ext uri="{9D8B030D-6E8A-4147-A177-3AD203B41FA5}">
                      <a16:colId xmlns:a16="http://schemas.microsoft.com/office/drawing/2014/main" val="3562156191"/>
                    </a:ext>
                  </a:extLst>
                </a:gridCol>
                <a:gridCol w="1032855">
                  <a:extLst>
                    <a:ext uri="{9D8B030D-6E8A-4147-A177-3AD203B41FA5}">
                      <a16:colId xmlns:a16="http://schemas.microsoft.com/office/drawing/2014/main" val="27569761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8122686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191329493"/>
                    </a:ext>
                  </a:extLst>
                </a:gridCol>
                <a:gridCol w="1700156">
                  <a:extLst>
                    <a:ext uri="{9D8B030D-6E8A-4147-A177-3AD203B41FA5}">
                      <a16:colId xmlns:a16="http://schemas.microsoft.com/office/drawing/2014/main" val="3557038645"/>
                    </a:ext>
                  </a:extLst>
                </a:gridCol>
                <a:gridCol w="814445">
                  <a:extLst>
                    <a:ext uri="{9D8B030D-6E8A-4147-A177-3AD203B41FA5}">
                      <a16:colId xmlns:a16="http://schemas.microsoft.com/office/drawing/2014/main" val="32842005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Treatment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Overall 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Complete 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Median duration of response at  ~2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PFS at 6 months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OS at:</a:t>
                      </a:r>
                    </a:p>
                    <a:p>
                      <a:r>
                        <a:rPr lang="en-US" sz="1600" dirty="0"/>
                        <a:t>1 year</a:t>
                      </a:r>
                    </a:p>
                    <a:p>
                      <a:r>
                        <a:rPr lang="en-US" sz="1600" dirty="0"/>
                        <a:t>2 years</a:t>
                      </a:r>
                    </a:p>
                    <a:p>
                      <a:r>
                        <a:rPr lang="en-US" sz="1600" dirty="0"/>
                        <a:t>Median 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Grade 3-4 AE*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62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Pembrolizumab 10mg/kg every 2 weeks </a:t>
                      </a:r>
                      <a:r>
                        <a:rPr lang="en-US" sz="1400" dirty="0"/>
                        <a:t>(279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33.7%</a:t>
                      </a:r>
                      <a:r>
                        <a:rPr lang="en-US" dirty="0"/>
                        <a:t> </a:t>
                      </a:r>
                      <a:r>
                        <a:rPr lang="en-US" sz="1100" dirty="0"/>
                        <a:t>(p&lt;0.001)</a:t>
                      </a:r>
                    </a:p>
                    <a:p>
                      <a:r>
                        <a:rPr lang="en-US" sz="1600" dirty="0"/>
                        <a:t>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~1 </a:t>
                      </a:r>
                      <a:r>
                        <a:rPr lang="en-US" sz="900" dirty="0" err="1"/>
                        <a:t>yr</a:t>
                      </a:r>
                      <a:r>
                        <a:rPr lang="en-US" sz="900" dirty="0"/>
                        <a:t>: </a:t>
                      </a:r>
                      <a:r>
                        <a:rPr lang="en-US" sz="1600" dirty="0"/>
                        <a:t>5.0%</a:t>
                      </a:r>
                    </a:p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~2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yrs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NR</a:t>
                      </a:r>
                      <a:r>
                        <a:rPr lang="en-US" dirty="0"/>
                        <a:t> </a:t>
                      </a:r>
                      <a:r>
                        <a:rPr lang="en-US" sz="1200" dirty="0"/>
                        <a:t>(1.8-&gt;22.8)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47.3% </a:t>
                      </a:r>
                      <a:r>
                        <a:rPr lang="en-US" sz="1000" dirty="0"/>
                        <a:t>(p&lt;0.001 compared to ipilimumab)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yr:</a:t>
                      </a:r>
                      <a:r>
                        <a:rPr lang="en-US" sz="1600" dirty="0"/>
                        <a:t>74.1% </a:t>
                      </a:r>
                      <a:r>
                        <a:rPr lang="en-US" sz="1000" dirty="0"/>
                        <a:t>(p=0.0005)</a:t>
                      </a:r>
                    </a:p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dirty="0"/>
                        <a:t>55% </a:t>
                      </a:r>
                    </a:p>
                    <a:p>
                      <a:r>
                        <a:rPr lang="en-US" sz="1100" dirty="0"/>
                        <a:t>Median:</a:t>
                      </a:r>
                      <a:r>
                        <a:rPr lang="en-US" sz="1800" dirty="0"/>
                        <a:t> </a:t>
                      </a:r>
                      <a:r>
                        <a:rPr lang="en-US" sz="1600" dirty="0"/>
                        <a:t>NR</a:t>
                      </a:r>
                      <a:r>
                        <a:rPr lang="en-US" sz="1800" dirty="0"/>
                        <a:t> </a:t>
                      </a:r>
                      <a:r>
                        <a:rPr lang="en-US" sz="1200" dirty="0"/>
                        <a:t>by ~2 </a:t>
                      </a:r>
                      <a:r>
                        <a:rPr lang="en-US" sz="1200" dirty="0" err="1"/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13.3%</a:t>
                      </a:r>
                    </a:p>
                    <a:p>
                      <a:r>
                        <a:rPr lang="en-US" sz="1600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433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Pembrolizumab 10mg/kg every 3 weeks </a:t>
                      </a:r>
                      <a:r>
                        <a:rPr lang="en-US" sz="1400" dirty="0"/>
                        <a:t>(277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32.9%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(p&lt;0.001)</a:t>
                      </a:r>
                    </a:p>
                    <a:p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36%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~1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6.1%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~2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yrs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dirty="0"/>
                        <a:t>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(2.0-&gt;22.8)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46.4% </a:t>
                      </a:r>
                      <a:r>
                        <a:rPr lang="en-US" sz="1200" dirty="0"/>
                        <a:t>(p&lt;0.001 compared to ipilimumab)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dirty="0"/>
                        <a:t>68.4% </a:t>
                      </a:r>
                      <a:r>
                        <a:rPr lang="en-US" sz="1000" dirty="0"/>
                        <a:t>(p=0.0036)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55% </a:t>
                      </a:r>
                      <a:endParaRPr lang="en-US" sz="16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Median:</a:t>
                      </a:r>
                      <a:r>
                        <a:rPr lang="en-US" sz="1600" dirty="0"/>
                        <a:t>NR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by ~2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10.1%</a:t>
                      </a:r>
                    </a:p>
                    <a:p>
                      <a:r>
                        <a:rPr lang="en-US" sz="1600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521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Ipilimumab 3mg/kg every 3 weeks x 4 doses </a:t>
                      </a:r>
                      <a:r>
                        <a:rPr lang="en-US" sz="1400" dirty="0"/>
                        <a:t>(278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11.9%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(p&lt;0.001)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13%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~1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1.4%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~2 </a:t>
                      </a:r>
                      <a:r>
                        <a:rPr kumimoji="0" 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yrs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(1.1-&gt;22.8)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26.5%</a:t>
                      </a:r>
                      <a:r>
                        <a:rPr lang="en-US" dirty="0"/>
                        <a:t> </a:t>
                      </a:r>
                      <a:r>
                        <a:rPr lang="en-US" sz="1200" dirty="0"/>
                        <a:t>(p&lt;0.001 </a:t>
                      </a:r>
                      <a:r>
                        <a:rPr lang="en-US" sz="800" dirty="0"/>
                        <a:t>compared  pembrolizumab arms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600" dirty="0"/>
                        <a:t>58.2% </a:t>
                      </a:r>
                      <a:r>
                        <a:rPr lang="en-US" sz="1200" dirty="0"/>
                        <a:t>(p=</a:t>
                      </a:r>
                    </a:p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yr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600" dirty="0"/>
                        <a:t>43%</a:t>
                      </a:r>
                    </a:p>
                    <a:p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Median:</a:t>
                      </a:r>
                      <a:r>
                        <a:rPr lang="en-US" sz="1600" dirty="0"/>
                        <a:t>16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19.9%</a:t>
                      </a:r>
                    </a:p>
                    <a:p>
                      <a:r>
                        <a:rPr lang="en-US" sz="16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47232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A7B50AA-C756-4907-86A7-9426BD27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88" y="1"/>
            <a:ext cx="5505450" cy="30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9B174A-0C2F-438F-93E0-AC6B3F1BB764}"/>
              </a:ext>
            </a:extLst>
          </p:cNvPr>
          <p:cNvSpPr/>
          <p:nvPr/>
        </p:nvSpPr>
        <p:spPr>
          <a:xfrm>
            <a:off x="-2057400" y="6493306"/>
            <a:ext cx="1272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4600" lvl="5"/>
            <a:r>
              <a:rPr lang="en-US" altLang="en-US" sz="800" i="1" dirty="0">
                <a:solidFill>
                  <a:schemeClr val="bg1"/>
                </a:solidFill>
                <a:latin typeface="Arial Unicode MS" pitchFamily="34" charset="-128"/>
              </a:rPr>
              <a:t>-Robert</a:t>
            </a:r>
            <a:r>
              <a:rPr lang="en-US" altLang="en-US" sz="800" dirty="0">
                <a:solidFill>
                  <a:schemeClr val="bg1"/>
                </a:solidFill>
                <a:latin typeface="Arial Unicode MS" pitchFamily="34" charset="-128"/>
              </a:rPr>
              <a:t> 2015 NEJM “Pembrolizumab versus Ipilimumab in Advanced Melanoma”</a:t>
            </a:r>
          </a:p>
          <a:p>
            <a:pPr marL="2514600" lvl="5"/>
            <a:r>
              <a:rPr lang="en-US" altLang="en-US" sz="800" dirty="0">
                <a:solidFill>
                  <a:schemeClr val="bg1"/>
                </a:solidFill>
                <a:latin typeface="Arial Unicode MS" pitchFamily="34" charset="-128"/>
              </a:rPr>
              <a:t>-</a:t>
            </a:r>
            <a:r>
              <a:rPr lang="en-US" altLang="en-US" sz="800" i="1" dirty="0">
                <a:solidFill>
                  <a:schemeClr val="bg1"/>
                </a:solidFill>
                <a:latin typeface="Arial Unicode MS" pitchFamily="34" charset="-128"/>
              </a:rPr>
              <a:t>Schachter</a:t>
            </a:r>
            <a:r>
              <a:rPr lang="en-US" altLang="en-US" sz="800" dirty="0">
                <a:solidFill>
                  <a:schemeClr val="bg1"/>
                </a:solidFill>
                <a:latin typeface="Arial Unicode MS" pitchFamily="34" charset="-128"/>
              </a:rPr>
              <a:t> 2017 Lancet “Pembrolizumab versus Ipilimumab in Advanced Melanoma: final overall survival results of a multicenter, randomized, open-label phase 3 study (KEYNOTE-006)</a:t>
            </a:r>
            <a:r>
              <a:rPr lang="en-US" altLang="en-US" sz="1000" dirty="0">
                <a:solidFill>
                  <a:schemeClr val="bg1"/>
                </a:solidFill>
                <a:latin typeface="Arial Unicode MS" pitchFamily="34" charset="-128"/>
              </a:rPr>
              <a:t>”</a:t>
            </a:r>
            <a:endParaRPr lang="en-US" altLang="en-US" sz="800" dirty="0">
              <a:solidFill>
                <a:schemeClr val="bg1"/>
              </a:solidFill>
              <a:latin typeface="Arial Unicode MS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D2CBA-3026-4556-9197-B2E749627D5F}"/>
              </a:ext>
            </a:extLst>
          </p:cNvPr>
          <p:cNvSpPr txBox="1"/>
          <p:nvPr/>
        </p:nvSpPr>
        <p:spPr>
          <a:xfrm>
            <a:off x="3657600" y="445039"/>
            <a:ext cx="5105400" cy="18158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KEYNOTE-006</a:t>
            </a:r>
          </a:p>
          <a:p>
            <a:r>
              <a:rPr 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Type of study/Inclusion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Phase III: RCT, 834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Ipilimumab naive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unresectable stage III or IV melanoma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No more than one previous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BRAF inhibitor not required 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prior to treatment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54DCD1-7902-4F2B-A2A1-5F93E7E3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3" y="459846"/>
            <a:ext cx="3099077" cy="7957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3E122C-DCB0-4880-BE12-69352622D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3" y="1302841"/>
            <a:ext cx="3105703" cy="8129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1954C7D-CDA3-410B-9789-B3D1ECB3307A}"/>
              </a:ext>
            </a:extLst>
          </p:cNvPr>
          <p:cNvSpPr/>
          <p:nvPr/>
        </p:nvSpPr>
        <p:spPr>
          <a:xfrm>
            <a:off x="2078204" y="2310918"/>
            <a:ext cx="3113072" cy="3779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2BC7AF-02FC-4927-B0BA-3FE53C15042D}"/>
              </a:ext>
            </a:extLst>
          </p:cNvPr>
          <p:cNvSpPr/>
          <p:nvPr/>
        </p:nvSpPr>
        <p:spPr>
          <a:xfrm>
            <a:off x="5191276" y="2294590"/>
            <a:ext cx="1057124" cy="37885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4DCF21-0A36-4D30-88C8-A5A174313679}"/>
              </a:ext>
            </a:extLst>
          </p:cNvPr>
          <p:cNvSpPr/>
          <p:nvPr/>
        </p:nvSpPr>
        <p:spPr>
          <a:xfrm>
            <a:off x="6248400" y="2310917"/>
            <a:ext cx="1676400" cy="37722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F911A1-4806-4EE9-A3D9-E9EEC7A1D9CA}"/>
              </a:ext>
            </a:extLst>
          </p:cNvPr>
          <p:cNvSpPr/>
          <p:nvPr/>
        </p:nvSpPr>
        <p:spPr>
          <a:xfrm>
            <a:off x="7924800" y="2332233"/>
            <a:ext cx="854104" cy="37509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6D69A6-BCF1-49C8-A218-7A85DB2915DC}"/>
              </a:ext>
            </a:extLst>
          </p:cNvPr>
          <p:cNvSpPr/>
          <p:nvPr/>
        </p:nvSpPr>
        <p:spPr>
          <a:xfrm>
            <a:off x="2095432" y="2314965"/>
            <a:ext cx="904724" cy="3779520"/>
          </a:xfrm>
          <a:prstGeom prst="rect">
            <a:avLst/>
          </a:prstGeom>
          <a:solidFill>
            <a:srgbClr val="CC0000">
              <a:alpha val="16078"/>
            </a:srgb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31F4BC-0125-4F93-B1FB-7791EFD0AF2C}"/>
              </a:ext>
            </a:extLst>
          </p:cNvPr>
          <p:cNvSpPr/>
          <p:nvPr/>
        </p:nvSpPr>
        <p:spPr>
          <a:xfrm>
            <a:off x="3018837" y="2332304"/>
            <a:ext cx="1022541" cy="3779520"/>
          </a:xfrm>
          <a:prstGeom prst="rect">
            <a:avLst/>
          </a:prstGeom>
          <a:solidFill>
            <a:srgbClr val="CC0000">
              <a:alpha val="16078"/>
            </a:srgb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292066-DEEA-4F98-8384-5757E48A7D2E}"/>
              </a:ext>
            </a:extLst>
          </p:cNvPr>
          <p:cNvSpPr/>
          <p:nvPr/>
        </p:nvSpPr>
        <p:spPr>
          <a:xfrm>
            <a:off x="4057280" y="2310918"/>
            <a:ext cx="1133996" cy="3779520"/>
          </a:xfrm>
          <a:prstGeom prst="rect">
            <a:avLst/>
          </a:prstGeom>
          <a:solidFill>
            <a:srgbClr val="CC0000">
              <a:alpha val="16078"/>
            </a:srgb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AAE12A7-1F18-447D-A083-1EE536F3F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60" y="2265629"/>
            <a:ext cx="1616473" cy="39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B50AA-C756-4907-86A7-9426BD27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88" y="1"/>
            <a:ext cx="5505450" cy="30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9B174A-0C2F-438F-93E0-AC6B3F1BB764}"/>
              </a:ext>
            </a:extLst>
          </p:cNvPr>
          <p:cNvSpPr/>
          <p:nvPr/>
        </p:nvSpPr>
        <p:spPr>
          <a:xfrm>
            <a:off x="-2057400" y="6493306"/>
            <a:ext cx="1272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4600" lvl="5"/>
            <a:r>
              <a:rPr lang="en-US" altLang="en-US" sz="800" i="1" dirty="0">
                <a:solidFill>
                  <a:schemeClr val="bg1"/>
                </a:solidFill>
                <a:latin typeface="Arial Unicode MS" pitchFamily="34" charset="-128"/>
              </a:rPr>
              <a:t>-Robert</a:t>
            </a:r>
            <a:r>
              <a:rPr lang="en-US" altLang="en-US" sz="800" dirty="0">
                <a:solidFill>
                  <a:schemeClr val="bg1"/>
                </a:solidFill>
                <a:latin typeface="Arial Unicode MS" pitchFamily="34" charset="-128"/>
              </a:rPr>
              <a:t> 2015 NEJM “Pembrolizumab versus Ipilimumab in Advanced Melanoma”</a:t>
            </a:r>
          </a:p>
          <a:p>
            <a:pPr marL="2514600" lvl="5"/>
            <a:r>
              <a:rPr lang="en-US" altLang="en-US" sz="800" dirty="0">
                <a:solidFill>
                  <a:schemeClr val="bg1"/>
                </a:solidFill>
                <a:latin typeface="Arial Unicode MS" pitchFamily="34" charset="-128"/>
              </a:rPr>
              <a:t>-</a:t>
            </a:r>
            <a:r>
              <a:rPr lang="en-US" altLang="en-US" sz="800" i="1" dirty="0">
                <a:solidFill>
                  <a:schemeClr val="bg1"/>
                </a:solidFill>
                <a:latin typeface="Arial Unicode MS" pitchFamily="34" charset="-128"/>
              </a:rPr>
              <a:t>Schachter</a:t>
            </a:r>
            <a:r>
              <a:rPr lang="en-US" altLang="en-US" sz="800" dirty="0">
                <a:solidFill>
                  <a:schemeClr val="bg1"/>
                </a:solidFill>
                <a:latin typeface="Arial Unicode MS" pitchFamily="34" charset="-128"/>
              </a:rPr>
              <a:t> 2017 Lancet “Pembrolizumab versus Ipilimumab in Advanced Melanoma: final overall survival results of a multicenter, randomized, open-label phase 3 study (KEYNOTE-006)</a:t>
            </a:r>
            <a:r>
              <a:rPr lang="en-US" altLang="en-US" sz="1000" dirty="0">
                <a:solidFill>
                  <a:schemeClr val="bg1"/>
                </a:solidFill>
                <a:latin typeface="Arial Unicode MS" pitchFamily="34" charset="-128"/>
              </a:rPr>
              <a:t>”</a:t>
            </a:r>
            <a:endParaRPr lang="en-US" altLang="en-US" sz="800" dirty="0">
              <a:solidFill>
                <a:schemeClr val="bg1"/>
              </a:solidFill>
              <a:latin typeface="Arial Unicode MS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54DCD1-7902-4F2B-A2A1-5F93E7E3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3" y="459846"/>
            <a:ext cx="3099077" cy="7957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3E122C-DCB0-4880-BE12-69352622D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3" y="1302841"/>
            <a:ext cx="3105703" cy="812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4C58AD-6941-4EB0-AA62-57B7C21BB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533400"/>
            <a:ext cx="4620532" cy="510540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0895FA-74D4-46C9-948C-44F81BEB1349}"/>
              </a:ext>
            </a:extLst>
          </p:cNvPr>
          <p:cNvSpPr/>
          <p:nvPr/>
        </p:nvSpPr>
        <p:spPr>
          <a:xfrm>
            <a:off x="4038600" y="3639451"/>
            <a:ext cx="4620532" cy="170549"/>
          </a:xfrm>
          <a:prstGeom prst="rect">
            <a:avLst/>
          </a:prstGeom>
          <a:solidFill>
            <a:srgbClr val="CC0000">
              <a:alpha val="14902"/>
            </a:srgbClr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20CD68-2834-4D88-AF9E-770A14DD69AE}"/>
              </a:ext>
            </a:extLst>
          </p:cNvPr>
          <p:cNvSpPr/>
          <p:nvPr/>
        </p:nvSpPr>
        <p:spPr>
          <a:xfrm>
            <a:off x="4038600" y="4194507"/>
            <a:ext cx="4620532" cy="540482"/>
          </a:xfrm>
          <a:prstGeom prst="rect">
            <a:avLst/>
          </a:prstGeom>
          <a:solidFill>
            <a:srgbClr val="CC0000">
              <a:alpha val="14902"/>
            </a:srgbClr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F02151-0C55-4359-B93D-15B828F1972D}"/>
              </a:ext>
            </a:extLst>
          </p:cNvPr>
          <p:cNvSpPr/>
          <p:nvPr/>
        </p:nvSpPr>
        <p:spPr>
          <a:xfrm>
            <a:off x="4038600" y="3841552"/>
            <a:ext cx="4620532" cy="182572"/>
          </a:xfrm>
          <a:prstGeom prst="rect">
            <a:avLst/>
          </a:prstGeom>
          <a:solidFill>
            <a:srgbClr val="C00000">
              <a:alpha val="14902"/>
            </a:srgbClr>
          </a:solidFill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371A37-6A44-4D97-89C1-FD51C0ADA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93" y="3841552"/>
            <a:ext cx="8342194" cy="38848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25E2A-7F0B-42FD-A040-240AF5150387}"/>
              </a:ext>
            </a:extLst>
          </p:cNvPr>
          <p:cNvGrpSpPr/>
          <p:nvPr/>
        </p:nvGrpSpPr>
        <p:grpSpPr>
          <a:xfrm>
            <a:off x="482323" y="4355334"/>
            <a:ext cx="8304664" cy="1100075"/>
            <a:chOff x="482323" y="4910325"/>
            <a:chExt cx="8304664" cy="1100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DA4493-B67A-48F0-9744-AEDCF5A8A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323" y="4910325"/>
              <a:ext cx="8304664" cy="1100075"/>
            </a:xfrm>
            <a:prstGeom prst="rect">
              <a:avLst/>
            </a:prstGeom>
            <a:ln w="57150">
              <a:solidFill>
                <a:srgbClr val="C00000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D07F85-55FF-4F63-8A86-D5B1832362C3}"/>
                </a:ext>
              </a:extLst>
            </p:cNvPr>
            <p:cNvSpPr txBox="1"/>
            <p:nvPr/>
          </p:nvSpPr>
          <p:spPr>
            <a:xfrm>
              <a:off x="1066800" y="5334000"/>
              <a:ext cx="2971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*~50% of BRAF mutations received BRAF/MEK inhibitors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542DA0D-BB77-4594-AE4C-8B94DB3B7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045" y="3429986"/>
            <a:ext cx="8323942" cy="312148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54308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3" grpId="0" animBg="1"/>
      <p:bldP spid="13" grpId="1" animBg="1"/>
      <p:bldP spid="17" grpId="0" animBg="1"/>
      <p:bldP spid="1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D8CEE11-AD4C-4755-AC4F-1AC572C62240}"/>
              </a:ext>
            </a:extLst>
          </p:cNvPr>
          <p:cNvGrpSpPr/>
          <p:nvPr/>
        </p:nvGrpSpPr>
        <p:grpSpPr>
          <a:xfrm>
            <a:off x="1219200" y="533400"/>
            <a:ext cx="6629400" cy="5258711"/>
            <a:chOff x="1219200" y="533400"/>
            <a:chExt cx="6629400" cy="525871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44DF20-6364-4D0B-AF82-11238F99BC06}"/>
                </a:ext>
              </a:extLst>
            </p:cNvPr>
            <p:cNvGrpSpPr/>
            <p:nvPr/>
          </p:nvGrpSpPr>
          <p:grpSpPr>
            <a:xfrm>
              <a:off x="1219200" y="533400"/>
              <a:ext cx="6629400" cy="5257800"/>
              <a:chOff x="533400" y="1295400"/>
              <a:chExt cx="4743450" cy="433397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77EF6C0-4636-4170-855F-F666DF7FABC5}"/>
                  </a:ext>
                </a:extLst>
              </p:cNvPr>
              <p:cNvGrpSpPr/>
              <p:nvPr/>
            </p:nvGrpSpPr>
            <p:grpSpPr>
              <a:xfrm>
                <a:off x="533400" y="1295400"/>
                <a:ext cx="4038600" cy="4333166"/>
                <a:chOff x="-76200" y="304800"/>
                <a:chExt cx="4837459" cy="528637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0A968F6C-364A-4A10-970E-30189F82DC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76200" y="304800"/>
                  <a:ext cx="4837459" cy="5286375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A0B93141-5D87-4AEA-A09F-BC4623C445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8200" y="914400"/>
                  <a:ext cx="3624263" cy="163071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D04490A-2EFC-429F-AD23-DF1735623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0" y="1295400"/>
                <a:ext cx="704850" cy="4333976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9361D26-572D-45B2-92EB-37F20E610468}"/>
                  </a:ext>
                </a:extLst>
              </p:cNvPr>
              <p:cNvCxnSpPr/>
              <p:nvPr/>
            </p:nvCxnSpPr>
            <p:spPr>
              <a:xfrm>
                <a:off x="4572000" y="2133600"/>
                <a:ext cx="0" cy="251460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E30E5E-821E-4E0B-B6D7-0F3AA40C9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8200" y="5334000"/>
              <a:ext cx="1762125" cy="45811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5A4BCB-5BBF-43B5-9665-4843F7A44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4800" y="5381866"/>
              <a:ext cx="914400" cy="27256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22002A2D-3316-429F-B7A5-D97B503DB7DC}"/>
              </a:ext>
            </a:extLst>
          </p:cNvPr>
          <p:cNvSpPr/>
          <p:nvPr/>
        </p:nvSpPr>
        <p:spPr>
          <a:xfrm>
            <a:off x="3124200" y="2209800"/>
            <a:ext cx="3810000" cy="327660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49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42D530-8FAE-4A09-98D1-EA573D72E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74" y="4842090"/>
            <a:ext cx="4876801" cy="1349694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7B50AA-C756-4907-86A7-9426BD27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88" y="1"/>
            <a:ext cx="5505450" cy="30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9B174A-0C2F-438F-93E0-AC6B3F1BB764}"/>
              </a:ext>
            </a:extLst>
          </p:cNvPr>
          <p:cNvSpPr/>
          <p:nvPr/>
        </p:nvSpPr>
        <p:spPr>
          <a:xfrm>
            <a:off x="-2057400" y="6493306"/>
            <a:ext cx="1272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4600" lvl="5"/>
            <a:r>
              <a:rPr lang="en-US" altLang="en-US" sz="800" i="1" dirty="0">
                <a:solidFill>
                  <a:schemeClr val="bg1"/>
                </a:solidFill>
                <a:latin typeface="Arial Unicode MS" pitchFamily="34" charset="-128"/>
              </a:rPr>
              <a:t>-Robert</a:t>
            </a:r>
            <a:r>
              <a:rPr lang="en-US" altLang="en-US" sz="800" dirty="0">
                <a:solidFill>
                  <a:schemeClr val="bg1"/>
                </a:solidFill>
                <a:latin typeface="Arial Unicode MS" pitchFamily="34" charset="-128"/>
              </a:rPr>
              <a:t> 2015 NEJM “Pembrolizumab versus Ipilimumab in Advanced Melanoma”</a:t>
            </a:r>
          </a:p>
          <a:p>
            <a:pPr marL="2514600" lvl="5"/>
            <a:r>
              <a:rPr lang="en-US" altLang="en-US" sz="800" dirty="0">
                <a:solidFill>
                  <a:schemeClr val="bg1"/>
                </a:solidFill>
                <a:latin typeface="Arial Unicode MS" pitchFamily="34" charset="-128"/>
              </a:rPr>
              <a:t>-</a:t>
            </a:r>
            <a:r>
              <a:rPr lang="en-US" altLang="en-US" sz="800" i="1" dirty="0">
                <a:solidFill>
                  <a:schemeClr val="bg1"/>
                </a:solidFill>
                <a:latin typeface="Arial Unicode MS" pitchFamily="34" charset="-128"/>
              </a:rPr>
              <a:t>Schachter</a:t>
            </a:r>
            <a:r>
              <a:rPr lang="en-US" altLang="en-US" sz="800" dirty="0">
                <a:solidFill>
                  <a:schemeClr val="bg1"/>
                </a:solidFill>
                <a:latin typeface="Arial Unicode MS" pitchFamily="34" charset="-128"/>
              </a:rPr>
              <a:t> 2017 Lancet “Pembrolizumab versus Ipilimumab in Advanced Melanoma: final overall survival results of a multicenter, randomized, open-label phase 3 study (KEYNOTE-006)</a:t>
            </a:r>
            <a:r>
              <a:rPr lang="en-US" altLang="en-US" sz="1000" dirty="0">
                <a:solidFill>
                  <a:schemeClr val="bg1"/>
                </a:solidFill>
                <a:latin typeface="Arial Unicode MS" pitchFamily="34" charset="-128"/>
              </a:rPr>
              <a:t>”</a:t>
            </a:r>
            <a:endParaRPr lang="en-US" altLang="en-US" sz="800" dirty="0">
              <a:solidFill>
                <a:schemeClr val="bg1"/>
              </a:solidFill>
              <a:latin typeface="Arial Unicode MS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54DCD1-7902-4F2B-A2A1-5F93E7E32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23" y="459846"/>
            <a:ext cx="2184677" cy="560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3E122C-DCB0-4880-BE12-69352622D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73" y="1059937"/>
            <a:ext cx="2203727" cy="6117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1C50FB-B248-4D51-8055-AD457505B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0475" y="2831606"/>
            <a:ext cx="4876800" cy="185514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DE0E20-9B25-4D56-B675-FE040ED22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475" y="424344"/>
            <a:ext cx="4876800" cy="225191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4E818-7107-4A3E-8174-66E7BCFCE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805" y="2438400"/>
            <a:ext cx="3171557" cy="383835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DC7C74-AC09-4B85-84EA-ED767FDD08D2}"/>
              </a:ext>
            </a:extLst>
          </p:cNvPr>
          <p:cNvSpPr txBox="1"/>
          <p:nvPr/>
        </p:nvSpPr>
        <p:spPr>
          <a:xfrm>
            <a:off x="486805" y="1752600"/>
            <a:ext cx="33136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*30% of the ipilimumab arm received subsequent anti-PD-1 therapy</a:t>
            </a:r>
          </a:p>
        </p:txBody>
      </p:sp>
    </p:spTree>
    <p:extLst>
      <p:ext uri="{BB962C8B-B14F-4D97-AF65-F5344CB8AC3E}">
        <p14:creationId xmlns:p14="http://schemas.microsoft.com/office/powerpoint/2010/main" val="203957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3BD7E1-0AF4-4D9F-9C1F-27A8AE205739}"/>
              </a:ext>
            </a:extLst>
          </p:cNvPr>
          <p:cNvSpPr txBox="1"/>
          <p:nvPr/>
        </p:nvSpPr>
        <p:spPr>
          <a:xfrm>
            <a:off x="2336166" y="436807"/>
            <a:ext cx="4293234" cy="566308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Side effects: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ANY adverse events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77-82%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Fatigue (23-28%)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Puritis (20%)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Diarrhea (17-19%)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Rash (16-17%)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Arthralgias (13%)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Nausea (13%)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Hypothyroidism (11%)</a:t>
            </a:r>
          </a:p>
          <a:p>
            <a:endParaRPr lang="en-US" sz="16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Lead to discontinuation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7-11%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	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Grade 3 or 4 adverse events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17%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Fatigue (~1%)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Diarrhea (3%)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Hepatitis (1.1-1.8%)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b="1" i="1" dirty="0">
              <a:solidFill>
                <a:srgbClr val="FF0000"/>
              </a:solidFill>
              <a:latin typeface="Arial Unicode MS" pitchFamily="34" charset="-128"/>
              <a:sym typeface="Wingdings" panose="05000000000000000000" pitchFamily="2" charset="2"/>
            </a:endParaRPr>
          </a:p>
          <a:p>
            <a:r>
              <a:rPr lang="en-US" altLang="en-US" sz="800" i="1" dirty="0">
                <a:solidFill>
                  <a:srgbClr val="FF0000"/>
                </a:solidFill>
                <a:latin typeface="Arial Unicode MS" pitchFamily="34" charset="-128"/>
              </a:rPr>
              <a:t>Schachter</a:t>
            </a:r>
            <a:r>
              <a:rPr lang="en-US" altLang="en-US" sz="800" dirty="0">
                <a:solidFill>
                  <a:srgbClr val="FF0000"/>
                </a:solidFill>
                <a:latin typeface="Arial Unicode MS" pitchFamily="34" charset="-128"/>
              </a:rPr>
              <a:t> 2017 Lancet “Pembrolizumab versus Ipilimumab in Advanced Melanoma: final overall survival results of a multicenter, randomized, open-label phase 3 study (KEYNOTE-006)</a:t>
            </a:r>
            <a:r>
              <a:rPr lang="en-US" altLang="en-US" sz="1000" dirty="0">
                <a:solidFill>
                  <a:srgbClr val="FF0000"/>
                </a:solidFill>
                <a:latin typeface="Arial Unicode MS" pitchFamily="34" charset="-128"/>
              </a:rPr>
              <a:t>”</a:t>
            </a:r>
            <a:endParaRPr lang="en-US" altLang="en-US" sz="800" dirty="0">
              <a:solidFill>
                <a:srgbClr val="FF0000"/>
              </a:solidFill>
              <a:latin typeface="Arial Unicode MS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41696-1C34-4001-B720-3972961D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3553">
            <a:off x="6478683" y="928892"/>
            <a:ext cx="2339150" cy="824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18C38-1796-4AEC-AA37-259207BC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523">
            <a:off x="335199" y="2246045"/>
            <a:ext cx="1802199" cy="635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34D03-4DF6-459C-8237-3141EBD82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1003">
            <a:off x="7606604" y="4786573"/>
            <a:ext cx="1088436" cy="383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30C47-961C-41DE-87D8-BBA87B08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8126">
            <a:off x="1241607" y="5788503"/>
            <a:ext cx="1454869" cy="513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1EE844-959E-447E-80BB-246C0BDF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0377">
            <a:off x="699020" y="3992192"/>
            <a:ext cx="953595" cy="336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54324B-3180-4F43-8A0E-050698B8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41725">
            <a:off x="6944252" y="3437210"/>
            <a:ext cx="1524980" cy="537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53D4C-998E-462A-A0E0-4B8CD0F7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94999">
            <a:off x="700616" y="934749"/>
            <a:ext cx="1088436" cy="383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C5207A-0CAE-45A1-8D85-0077FC13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37036">
            <a:off x="7104040" y="2495140"/>
            <a:ext cx="1088436" cy="383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4ACB9-E0F6-4350-A66C-B32532FF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8604">
            <a:off x="3938565" y="6038688"/>
            <a:ext cx="1088436" cy="383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CB4DD3-9EF6-431A-B752-D445F447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9015">
            <a:off x="652616" y="4963777"/>
            <a:ext cx="722227" cy="2546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32B129-AFA9-4EB7-8C73-761DA7FF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9015">
            <a:off x="6932413" y="5438634"/>
            <a:ext cx="722227" cy="254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0C5D87-72C1-4654-8235-AFE1A642B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588" y="1"/>
            <a:ext cx="55054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4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43876" y="259418"/>
            <a:ext cx="8458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Unicode MS" pitchFamily="34" charset="-128"/>
              </a:rPr>
              <a:t>Nivolumab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1B161-FAB0-46F4-BEA9-67C861CFB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170" y="1619705"/>
            <a:ext cx="8370561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 Unicode MS" pitchFamily="34" charset="-128"/>
              </a:rPr>
              <a:t>FDA approved in 2015 for unresectable or metastatic stage III or IV melanoma based on three phase III trials: </a:t>
            </a:r>
          </a:p>
          <a:p>
            <a:pPr marL="3086100" lvl="5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-Robert 2015 NEJM “Nivolumab in previously untreated melanoma without BRAF mutation</a:t>
            </a:r>
          </a:p>
          <a:p>
            <a:pPr marL="3086100" lvl="5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-Weber 2015 Lancet “Nivolumab versus chemotherapy in patients with advanced melanoma who progressed after antiCTLA-4 treatment (CheckMate 037): a randomized, controlled, open-label, phase 3 trial”</a:t>
            </a:r>
          </a:p>
          <a:p>
            <a:pPr marL="3086100" lvl="5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bg1"/>
                </a:solidFill>
                <a:latin typeface="Arial Unicode MS" pitchFamily="34" charset="-128"/>
              </a:rPr>
              <a:t>-Larkin 2015 NEJM “Combined Nivolumab and Ipilimumab or monotherapy in untreated melanoma” </a:t>
            </a:r>
          </a:p>
          <a:p>
            <a:pPr marL="1314450" lvl="1" indent="-571500" eaLnBrk="1" hangingPunct="1"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bg1"/>
              </a:solidFill>
              <a:latin typeface="Arial Unicode MS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8D21B-9F51-4915-BF7D-7D9106832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15" y="835002"/>
            <a:ext cx="843094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 Unicode MS" pitchFamily="34" charset="-128"/>
              </a:rPr>
              <a:t>A fully human IgG4 antibody against programmed-death-receptor-1 (PD-1), a checkpoint inhibitor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160231-2C09-4B4B-A039-B24F647B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7460"/>
            <a:ext cx="2895600" cy="3658246"/>
          </a:xfrm>
          <a:prstGeom prst="rect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F3D7FB-8D18-471F-A68B-CE43B0427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4343401"/>
            <a:ext cx="4684776" cy="1447800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187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574024-286A-4FF1-906D-0A360C3E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-16566"/>
            <a:ext cx="3276600" cy="321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30CA49-DAF9-4394-8481-419322EB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7200"/>
            <a:ext cx="2780510" cy="1143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91951C-7EAE-4681-9207-0B7C5B76A125}"/>
              </a:ext>
            </a:extLst>
          </p:cNvPr>
          <p:cNvSpPr/>
          <p:nvPr/>
        </p:nvSpPr>
        <p:spPr>
          <a:xfrm>
            <a:off x="381000" y="6554497"/>
            <a:ext cx="693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>
                <a:solidFill>
                  <a:schemeClr val="bg1"/>
                </a:solidFill>
                <a:latin typeface="Arial Unicode MS" pitchFamily="34" charset="-128"/>
              </a:rPr>
              <a:t>Robert 2015 NEJM “Nivolumab in previously untreated melanoma without BRAF mutation”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3F430-B69F-40F2-8703-821E6D5CDBF4}"/>
              </a:ext>
            </a:extLst>
          </p:cNvPr>
          <p:cNvSpPr txBox="1"/>
          <p:nvPr/>
        </p:nvSpPr>
        <p:spPr>
          <a:xfrm>
            <a:off x="3352800" y="533400"/>
            <a:ext cx="5334002" cy="209288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  <a:t>CheckMate 066</a:t>
            </a:r>
          </a:p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Type of study/Inclusion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Phase III: RCT, 418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Ipilimumab-naive/treatment (</a:t>
            </a:r>
            <a:r>
              <a:rPr lang="en-US" sz="1600" b="1" i="1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except adjuvant</a:t>
            </a:r>
            <a:r>
              <a:rPr lang="en-US" b="1" i="1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)-naive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Without BRAF mutation</a:t>
            </a:r>
            <a:endParaRPr lang="en-US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Unresectable stage III or IV melanoma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9244D00-EB24-428D-B31C-FC567DA94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09630"/>
              </p:ext>
            </p:extLst>
          </p:nvPr>
        </p:nvGraphicFramePr>
        <p:xfrm>
          <a:off x="609600" y="2671007"/>
          <a:ext cx="7924799" cy="299556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67542">
                  <a:extLst>
                    <a:ext uri="{9D8B030D-6E8A-4147-A177-3AD203B41FA5}">
                      <a16:colId xmlns:a16="http://schemas.microsoft.com/office/drawing/2014/main" val="15327765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38336532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1454238268"/>
                    </a:ext>
                  </a:extLst>
                </a:gridCol>
                <a:gridCol w="1194320">
                  <a:extLst>
                    <a:ext uri="{9D8B030D-6E8A-4147-A177-3AD203B41FA5}">
                      <a16:colId xmlns:a16="http://schemas.microsoft.com/office/drawing/2014/main" val="3420314131"/>
                    </a:ext>
                  </a:extLst>
                </a:gridCol>
                <a:gridCol w="1318726">
                  <a:extLst>
                    <a:ext uri="{9D8B030D-6E8A-4147-A177-3AD203B41FA5}">
                      <a16:colId xmlns:a16="http://schemas.microsoft.com/office/drawing/2014/main" val="2253369350"/>
                    </a:ext>
                  </a:extLst>
                </a:gridCol>
                <a:gridCol w="1318726">
                  <a:extLst>
                    <a:ext uri="{9D8B030D-6E8A-4147-A177-3AD203B41FA5}">
                      <a16:colId xmlns:a16="http://schemas.microsoft.com/office/drawing/2014/main" val="3644273161"/>
                    </a:ext>
                  </a:extLst>
                </a:gridCol>
              </a:tblGrid>
              <a:tr h="983883">
                <a:tc>
                  <a:txBody>
                    <a:bodyPr/>
                    <a:lstStyle/>
                    <a:p>
                      <a:r>
                        <a:rPr lang="en-US" dirty="0"/>
                        <a:t>Treatment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 at 1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 3-4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108684"/>
                  </a:ext>
                </a:extLst>
              </a:tr>
              <a:tr h="814262">
                <a:tc>
                  <a:txBody>
                    <a:bodyPr/>
                    <a:lstStyle/>
                    <a:p>
                      <a:r>
                        <a:rPr lang="en-US" dirty="0"/>
                        <a:t>Nivolumab 3mg/kg every 2 weeks </a:t>
                      </a:r>
                      <a:r>
                        <a:rPr lang="en-US" sz="1200" dirty="0"/>
                        <a:t>(210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40.0%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 33.3-47.0 %)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 months </a:t>
                      </a:r>
                      <a:r>
                        <a:rPr lang="en-US" sz="1100" dirty="0"/>
                        <a:t>(p&lt;0.001)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72.9% </a:t>
                      </a:r>
                      <a:r>
                        <a:rPr lang="en-US" sz="1100" dirty="0"/>
                        <a:t>(CI 65.5-78.9%)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41076"/>
                  </a:ext>
                </a:extLst>
              </a:tr>
              <a:tr h="814262">
                <a:tc>
                  <a:txBody>
                    <a:bodyPr/>
                    <a:lstStyle/>
                    <a:p>
                      <a:r>
                        <a:rPr lang="en-US" dirty="0"/>
                        <a:t>Dacarbazine 1000 mg/m2 every 3 weeks </a:t>
                      </a:r>
                      <a:r>
                        <a:rPr lang="en-US" sz="1200" dirty="0"/>
                        <a:t>(208 pts)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13.9%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 9.5-19.4 %)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 months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42.1%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 33.0-50.9%)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64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7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574024-286A-4FF1-906D-0A360C3E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-16566"/>
            <a:ext cx="3276600" cy="321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872CC-95F7-4E13-B2A4-5B9512DE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05" y="413601"/>
            <a:ext cx="3092395" cy="7984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271E06-8C50-4831-B9AF-6829D0727356}"/>
              </a:ext>
            </a:extLst>
          </p:cNvPr>
          <p:cNvSpPr/>
          <p:nvPr/>
        </p:nvSpPr>
        <p:spPr>
          <a:xfrm>
            <a:off x="-2057400" y="6504289"/>
            <a:ext cx="1181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4600" lvl="5"/>
            <a:r>
              <a:rPr lang="en-US" altLang="en-US" sz="700" dirty="0">
                <a:solidFill>
                  <a:schemeClr val="bg1"/>
                </a:solidFill>
                <a:latin typeface="Arial Unicode MS" pitchFamily="34" charset="-128"/>
              </a:rPr>
              <a:t>Weber 2015 Lancet “Nivolumab versus chemotherapy in patients with advanced melanoma who progressed after antiCTLA-4 treatment (CheckMate 037): a randomized, controlled, open-label, phase 3 trial”</a:t>
            </a:r>
          </a:p>
          <a:p>
            <a:pPr marL="2514600" lvl="5"/>
            <a:r>
              <a:rPr lang="en-US" altLang="en-US" sz="700" dirty="0">
                <a:solidFill>
                  <a:schemeClr val="bg1"/>
                </a:solidFill>
                <a:latin typeface="Arial Unicode MS" pitchFamily="34" charset="-128"/>
              </a:rPr>
              <a:t>Larkin 2017 JCO “Overall survival in patients with advanced melanoma who received </a:t>
            </a:r>
            <a:r>
              <a:rPr lang="en-US" altLang="en-US" sz="700" dirty="0" err="1">
                <a:solidFill>
                  <a:schemeClr val="bg1"/>
                </a:solidFill>
                <a:latin typeface="Arial Unicode MS" pitchFamily="34" charset="-128"/>
              </a:rPr>
              <a:t>nivolumab</a:t>
            </a:r>
            <a:r>
              <a:rPr lang="en-US" altLang="en-US" sz="700" dirty="0">
                <a:solidFill>
                  <a:schemeClr val="bg1"/>
                </a:solidFill>
                <a:latin typeface="Arial Unicode MS" pitchFamily="34" charset="-128"/>
              </a:rPr>
              <a:t> versus investigator's choice chemotherapy in CheckMate 037 A randomized, controlled, open-label phase III trial”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A4915-E550-4248-B8CB-4E7B70BCF3F9}"/>
              </a:ext>
            </a:extLst>
          </p:cNvPr>
          <p:cNvSpPr txBox="1"/>
          <p:nvPr/>
        </p:nvSpPr>
        <p:spPr>
          <a:xfrm>
            <a:off x="3657600" y="533400"/>
            <a:ext cx="5029202" cy="153888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  <a:t>CheckMate 037</a:t>
            </a:r>
          </a:p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Type of study/Inclusion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Phase III: RCT, 405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Ipilimumab/BRAF </a:t>
            </a:r>
            <a:r>
              <a:rPr lang="en-US" sz="1100" b="1" i="1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(if BRAF mutated)</a:t>
            </a:r>
            <a:r>
              <a:rPr lang="en-US" b="1" i="1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-treated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Unresectable stage III or IV melanoma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68CC008-405E-4945-8DA7-D22782DED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993806"/>
              </p:ext>
            </p:extLst>
          </p:nvPr>
        </p:nvGraphicFramePr>
        <p:xfrm>
          <a:off x="457200" y="2671007"/>
          <a:ext cx="8229600" cy="290412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53277659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3833653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5423826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3192895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42031413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5336935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644273161"/>
                    </a:ext>
                  </a:extLst>
                </a:gridCol>
              </a:tblGrid>
              <a:tr h="983883">
                <a:tc>
                  <a:txBody>
                    <a:bodyPr/>
                    <a:lstStyle/>
                    <a:p>
                      <a:r>
                        <a:rPr lang="en-US" dirty="0"/>
                        <a:t>Treatment arms (2:1)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Response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 3-4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108684"/>
                  </a:ext>
                </a:extLst>
              </a:tr>
              <a:tr h="814262">
                <a:tc>
                  <a:txBody>
                    <a:bodyPr/>
                    <a:lstStyle/>
                    <a:p>
                      <a:r>
                        <a:rPr lang="en-US" dirty="0"/>
                        <a:t>Nivolumab 3mg/kg every 2 weeks </a:t>
                      </a:r>
                      <a:r>
                        <a:rPr lang="en-US" sz="1200" dirty="0"/>
                        <a:t>(272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31.7%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 23.5-40.8 %)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31.9 months </a:t>
                      </a:r>
                      <a:r>
                        <a:rPr lang="en-US" sz="1200" dirty="0"/>
                        <a:t>(3.25.9-31.9)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 months </a:t>
                      </a:r>
                      <a:r>
                        <a:rPr lang="en-US" sz="1100" dirty="0"/>
                        <a:t>(CI 2.3-6.5)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 months </a:t>
                      </a:r>
                      <a:r>
                        <a:rPr lang="en-US" sz="1100" dirty="0"/>
                        <a:t>(HR 0.95 CI 0.73-1.24)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24 </a:t>
                      </a:r>
                      <a:r>
                        <a:rPr lang="en-US" sz="800" dirty="0" err="1"/>
                        <a:t>mo</a:t>
                      </a:r>
                      <a:r>
                        <a:rPr lang="en-US" sz="800" dirty="0"/>
                        <a:t> </a:t>
                      </a:r>
                      <a:r>
                        <a:rPr lang="en-US" dirty="0"/>
                        <a:t>9%</a:t>
                      </a:r>
                    </a:p>
                    <a:p>
                      <a:r>
                        <a:rPr lang="en-US" sz="900" dirty="0"/>
                        <a:t>2yrs</a:t>
                      </a:r>
                      <a:r>
                        <a:rPr lang="en-US" dirty="0"/>
                        <a:t> 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41076"/>
                  </a:ext>
                </a:extLst>
              </a:tr>
              <a:tr h="814262">
                <a:tc>
                  <a:txBody>
                    <a:bodyPr/>
                    <a:lstStyle/>
                    <a:p>
                      <a:r>
                        <a:rPr lang="en-US" dirty="0"/>
                        <a:t>Chemotherapy</a:t>
                      </a:r>
                    </a:p>
                    <a:p>
                      <a:r>
                        <a:rPr lang="en-US" sz="1200" dirty="0"/>
                        <a:t>(dacarbazine or paclitaxel + carboplatin) (133 pts)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10.6%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 3.5-23.1 %)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12.8 months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(3.0-not reached)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 months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(CI 2.1-6.3)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14.4 months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dirty="0"/>
                        <a:t>HR 0.95 CI 0.73-1.24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24 </a:t>
                      </a:r>
                      <a:r>
                        <a:rPr lang="en-US" sz="700" dirty="0" err="1"/>
                        <a:t>mo</a:t>
                      </a:r>
                      <a:r>
                        <a:rPr lang="en-US" sz="700" dirty="0"/>
                        <a:t> </a:t>
                      </a:r>
                      <a:r>
                        <a:rPr lang="en-US" dirty="0"/>
                        <a:t>31%</a:t>
                      </a:r>
                    </a:p>
                    <a:p>
                      <a:r>
                        <a:rPr lang="en-US" sz="800" dirty="0"/>
                        <a:t>2 </a:t>
                      </a:r>
                      <a:r>
                        <a:rPr lang="en-US" sz="800" dirty="0" err="1"/>
                        <a:t>yrs</a:t>
                      </a:r>
                      <a:r>
                        <a:rPr lang="en-US" dirty="0"/>
                        <a:t> 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640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EAC1628-FE34-4CB4-A862-54FA8604D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06" y="1294449"/>
            <a:ext cx="3063903" cy="10325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32B921-1B6A-4A81-B3F8-D570160439DB}"/>
              </a:ext>
            </a:extLst>
          </p:cNvPr>
          <p:cNvSpPr/>
          <p:nvPr/>
        </p:nvSpPr>
        <p:spPr>
          <a:xfrm>
            <a:off x="5486400" y="2671005"/>
            <a:ext cx="990600" cy="2904123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AD370-D331-481A-9A6B-34D6727D605C}"/>
              </a:ext>
            </a:extLst>
          </p:cNvPr>
          <p:cNvSpPr/>
          <p:nvPr/>
        </p:nvSpPr>
        <p:spPr>
          <a:xfrm>
            <a:off x="6477000" y="2671007"/>
            <a:ext cx="1364974" cy="2904123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3C3163-C289-4901-8711-28F6DA7BB987}"/>
              </a:ext>
            </a:extLst>
          </p:cNvPr>
          <p:cNvSpPr/>
          <p:nvPr/>
        </p:nvSpPr>
        <p:spPr>
          <a:xfrm>
            <a:off x="7848600" y="2671006"/>
            <a:ext cx="838200" cy="2904123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2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3" grpId="1" animBg="1"/>
      <p:bldP spid="14" grpId="0" animBg="1"/>
      <p:bldP spid="15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574024-286A-4FF1-906D-0A360C3E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-16566"/>
            <a:ext cx="3276600" cy="321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872CC-95F7-4E13-B2A4-5B9512DEC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05" y="413601"/>
            <a:ext cx="3092395" cy="7293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271E06-8C50-4831-B9AF-6829D0727356}"/>
              </a:ext>
            </a:extLst>
          </p:cNvPr>
          <p:cNvSpPr/>
          <p:nvPr/>
        </p:nvSpPr>
        <p:spPr>
          <a:xfrm>
            <a:off x="-2057400" y="6504289"/>
            <a:ext cx="1181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4600" lvl="5"/>
            <a:r>
              <a:rPr lang="en-US" altLang="en-US" sz="700" dirty="0">
                <a:solidFill>
                  <a:schemeClr val="bg1"/>
                </a:solidFill>
                <a:latin typeface="Arial Unicode MS" pitchFamily="34" charset="-128"/>
              </a:rPr>
              <a:t>Weber 2015 Lancet “Nivolumab versus chemotherapy in patients with advanced melanoma who progressed after antiCTLA-4 treatment (CheckMate 037): a randomized, controlled, open-label, phase 3 trial”</a:t>
            </a:r>
          </a:p>
          <a:p>
            <a:pPr marL="2514600" lvl="5"/>
            <a:r>
              <a:rPr lang="en-US" altLang="en-US" sz="700" dirty="0">
                <a:solidFill>
                  <a:schemeClr val="bg1"/>
                </a:solidFill>
                <a:latin typeface="Arial Unicode MS" pitchFamily="34" charset="-128"/>
              </a:rPr>
              <a:t>Larkin 2017 JCO “Overall survival in patients with advanced melanoma who received </a:t>
            </a:r>
            <a:r>
              <a:rPr lang="en-US" altLang="en-US" sz="700" dirty="0" err="1">
                <a:solidFill>
                  <a:schemeClr val="bg1"/>
                </a:solidFill>
                <a:latin typeface="Arial Unicode MS" pitchFamily="34" charset="-128"/>
              </a:rPr>
              <a:t>nivolumab</a:t>
            </a:r>
            <a:r>
              <a:rPr lang="en-US" altLang="en-US" sz="700" dirty="0">
                <a:solidFill>
                  <a:schemeClr val="bg1"/>
                </a:solidFill>
                <a:latin typeface="Arial Unicode MS" pitchFamily="34" charset="-128"/>
              </a:rPr>
              <a:t> versus investigator's choice chemotherapy in CheckMate 037 A randomized, controlled, open-label phase III trial”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C1628-FE34-4CB4-A862-54FA8604D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97" y="1213052"/>
            <a:ext cx="3063903" cy="8098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BF1C37-7561-40BA-AAAC-DA75CBEEF410}"/>
              </a:ext>
            </a:extLst>
          </p:cNvPr>
          <p:cNvGrpSpPr/>
          <p:nvPr/>
        </p:nvGrpSpPr>
        <p:grpSpPr>
          <a:xfrm>
            <a:off x="3657600" y="1738851"/>
            <a:ext cx="4949434" cy="829637"/>
            <a:chOff x="533400" y="3505201"/>
            <a:chExt cx="8077201" cy="110271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1972B7-50E0-412F-B9AB-6A0959E6E162}"/>
                </a:ext>
              </a:extLst>
            </p:cNvPr>
            <p:cNvGrpSpPr/>
            <p:nvPr/>
          </p:nvGrpSpPr>
          <p:grpSpPr>
            <a:xfrm>
              <a:off x="533400" y="3505201"/>
              <a:ext cx="8077201" cy="1066800"/>
              <a:chOff x="533400" y="3505201"/>
              <a:chExt cx="8077201" cy="110271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0ADBEB-80C2-4FFE-80B7-6B60603D1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3400" y="3968341"/>
                <a:ext cx="8077200" cy="63957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5699987-B3DA-428F-9CFE-6927D9D75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3401" y="3505201"/>
                <a:ext cx="8077200" cy="52348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E75DDF-C34C-4FCA-873F-A82D359A39B5}"/>
                </a:ext>
              </a:extLst>
            </p:cNvPr>
            <p:cNvSpPr/>
            <p:nvPr/>
          </p:nvSpPr>
          <p:spPr>
            <a:xfrm>
              <a:off x="533400" y="3505201"/>
              <a:ext cx="8077201" cy="1102714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A9952F0-70C2-488C-AA5D-FAE93052A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5704" y="468464"/>
            <a:ext cx="4912991" cy="11202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8B9A02-2485-43B8-B246-B73A72F3FF1A}"/>
              </a:ext>
            </a:extLst>
          </p:cNvPr>
          <p:cNvSpPr txBox="1"/>
          <p:nvPr/>
        </p:nvSpPr>
        <p:spPr>
          <a:xfrm>
            <a:off x="3862015" y="694668"/>
            <a:ext cx="2097363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Nivolumab</a:t>
            </a:r>
          </a:p>
          <a:p>
            <a:r>
              <a:rPr lang="en-US" dirty="0"/>
              <a:t>Withdrew consent=1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B65C24-ABF0-4BE6-92E5-7168E369BC95}"/>
              </a:ext>
            </a:extLst>
          </p:cNvPr>
          <p:cNvSpPr txBox="1"/>
          <p:nvPr/>
        </p:nvSpPr>
        <p:spPr>
          <a:xfrm>
            <a:off x="6388210" y="694668"/>
            <a:ext cx="2227895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Chemotherapy</a:t>
            </a:r>
          </a:p>
          <a:p>
            <a:r>
              <a:rPr lang="en-US" dirty="0"/>
              <a:t>Withdrew consent=16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8082A9-A55B-487D-A759-49C94DFCBC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6739" y="2689341"/>
            <a:ext cx="4842118" cy="32315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2AC897-F476-45B4-AC62-30E3BD3961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762" y="2367785"/>
            <a:ext cx="2898291" cy="3745631"/>
          </a:xfrm>
          <a:prstGeom prst="rect">
            <a:avLst/>
          </a:prstGeom>
          <a:ln w="76200"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9233103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3BD7E1-0AF4-4D9F-9C1F-27A8AE205739}"/>
              </a:ext>
            </a:extLst>
          </p:cNvPr>
          <p:cNvSpPr txBox="1"/>
          <p:nvPr/>
        </p:nvSpPr>
        <p:spPr>
          <a:xfrm>
            <a:off x="2336166" y="436807"/>
            <a:ext cx="4293234" cy="538609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Treatment Side effects: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ANY adverse events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77%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Fatigue (32%)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Prutitis (22%)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Diarrhea (18%)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Rash (13%)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Nausea (12%)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Vitiligo (11%)</a:t>
            </a:r>
          </a:p>
          <a:p>
            <a:endParaRPr lang="en-US" sz="16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Lead to discontinuation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5%</a:t>
            </a:r>
          </a:p>
          <a:p>
            <a:endParaRPr lang="en-US" sz="16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Grade 3 or 4 adverse events</a:t>
            </a:r>
          </a:p>
          <a:p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Fatigue (1%)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Anemia (1%)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AST/ALT elevation (1%)</a:t>
            </a:r>
          </a:p>
          <a:p>
            <a:endParaRPr lang="en-US" altLang="en-US" sz="1600" b="1" i="1" dirty="0">
              <a:solidFill>
                <a:srgbClr val="FF0000"/>
              </a:solidFill>
              <a:latin typeface="Arial Unicode MS" pitchFamily="34" charset="-128"/>
              <a:sym typeface="Wingdings" panose="05000000000000000000" pitchFamily="2" charset="2"/>
            </a:endParaRPr>
          </a:p>
          <a:p>
            <a:r>
              <a:rPr lang="en-US" altLang="en-US" sz="800" dirty="0">
                <a:solidFill>
                  <a:srgbClr val="FF0000"/>
                </a:solidFill>
                <a:latin typeface="Arial Unicode MS" pitchFamily="34" charset="-128"/>
              </a:rPr>
              <a:t>Larkin 2017 JCO “Overall survival in patients with advanced melanoma who received </a:t>
            </a:r>
            <a:r>
              <a:rPr lang="en-US" altLang="en-US" sz="800" dirty="0" err="1">
                <a:solidFill>
                  <a:srgbClr val="FF0000"/>
                </a:solidFill>
                <a:latin typeface="Arial Unicode MS" pitchFamily="34" charset="-128"/>
              </a:rPr>
              <a:t>nivolumab</a:t>
            </a:r>
            <a:r>
              <a:rPr lang="en-US" altLang="en-US" sz="800" dirty="0">
                <a:solidFill>
                  <a:srgbClr val="FF0000"/>
                </a:solidFill>
                <a:latin typeface="Arial Unicode MS" pitchFamily="34" charset="-128"/>
              </a:rPr>
              <a:t> versus investigator's choice chemotherapy in CheckMate 037 A randomized, controlled, open-label phase III trial”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41696-1C34-4001-B720-3972961D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33553">
            <a:off x="6478683" y="928892"/>
            <a:ext cx="2339150" cy="824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18C38-1796-4AEC-AA37-259207BC3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15523">
            <a:off x="335199" y="2246045"/>
            <a:ext cx="1802199" cy="635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34D03-4DF6-459C-8237-3141EBD82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11003">
            <a:off x="7606604" y="4786573"/>
            <a:ext cx="1088436" cy="383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30C47-961C-41DE-87D8-BBA87B08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8126">
            <a:off x="1241607" y="5788503"/>
            <a:ext cx="1454869" cy="513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1EE844-959E-447E-80BB-246C0BDF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00377">
            <a:off x="699020" y="3992192"/>
            <a:ext cx="953595" cy="336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54324B-3180-4F43-8A0E-050698B85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41725">
            <a:off x="6944252" y="3437210"/>
            <a:ext cx="1524980" cy="537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53D4C-998E-462A-A0E0-4B8CD0F7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94999">
            <a:off x="700616" y="934749"/>
            <a:ext cx="1088436" cy="383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C5207A-0CAE-45A1-8D85-0077FC137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37036">
            <a:off x="7104040" y="2495140"/>
            <a:ext cx="1088436" cy="383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74ACB9-E0F6-4350-A66C-B32532FF0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8604">
            <a:off x="3938565" y="6038688"/>
            <a:ext cx="1088436" cy="383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CB4DD3-9EF6-431A-B752-D445F447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9015">
            <a:off x="652616" y="4963777"/>
            <a:ext cx="722227" cy="2546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32B129-AFA9-4EB7-8C73-761DA7FF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59015">
            <a:off x="6932413" y="5438634"/>
            <a:ext cx="722227" cy="2546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9C747D-BF0A-46B7-A0DB-C0038C8D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-16566"/>
            <a:ext cx="3276600" cy="32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5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574024-286A-4FF1-906D-0A360C3E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-16566"/>
            <a:ext cx="3276600" cy="3213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E3F430-B69F-40F2-8703-821E6D5CDBF4}"/>
              </a:ext>
            </a:extLst>
          </p:cNvPr>
          <p:cNvSpPr txBox="1"/>
          <p:nvPr/>
        </p:nvSpPr>
        <p:spPr>
          <a:xfrm>
            <a:off x="3352800" y="533400"/>
            <a:ext cx="5334002" cy="153888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  <a:t>CheckMate 067</a:t>
            </a:r>
          </a:p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Type of study/Inclusion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Phase III: RCT, 945 patients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Untreated patients</a:t>
            </a:r>
            <a:endParaRPr lang="en-US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Unresectable stage III or IV melanoma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03865-9188-4C20-9E92-12273DFC5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4517"/>
            <a:ext cx="2743200" cy="993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D33559-09E3-4655-8DBA-64526C94265D}"/>
              </a:ext>
            </a:extLst>
          </p:cNvPr>
          <p:cNvSpPr/>
          <p:nvPr/>
        </p:nvSpPr>
        <p:spPr>
          <a:xfrm>
            <a:off x="228598" y="6590212"/>
            <a:ext cx="87630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100" dirty="0">
                <a:solidFill>
                  <a:schemeClr val="bg1"/>
                </a:solidFill>
                <a:latin typeface="Arial Unicode MS" pitchFamily="34" charset="-128"/>
              </a:rPr>
              <a:t>Larkin 2015 NEJM “Combined Nivolumab and Ipilimumab or monotherapy in untreated melanoma + updated OS data from ASCO 2017</a:t>
            </a:r>
            <a:endParaRPr lang="en-US" sz="11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C5E17C-BED9-46FB-815A-963710C22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1" y="2390590"/>
            <a:ext cx="2189472" cy="10186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E0DF0B-05C0-42AB-95A1-ABFD61B6D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68" y="3397824"/>
            <a:ext cx="2209705" cy="9048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936793-96F2-4029-9B06-0A522B95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2" y="4238584"/>
            <a:ext cx="2189472" cy="12072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B74ADD-12D5-4D62-83AC-665967C18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168" y="5420216"/>
            <a:ext cx="2209705" cy="98275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9244D00-EB24-428D-B31C-FC567DA94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102591"/>
              </p:ext>
            </p:extLst>
          </p:nvPr>
        </p:nvGraphicFramePr>
        <p:xfrm>
          <a:off x="559244" y="2421444"/>
          <a:ext cx="8153403" cy="401664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95147">
                  <a:extLst>
                    <a:ext uri="{9D8B030D-6E8A-4147-A177-3AD203B41FA5}">
                      <a16:colId xmlns:a16="http://schemas.microsoft.com/office/drawing/2014/main" val="1532776597"/>
                    </a:ext>
                  </a:extLst>
                </a:gridCol>
                <a:gridCol w="1175972">
                  <a:extLst>
                    <a:ext uri="{9D8B030D-6E8A-4147-A177-3AD203B41FA5}">
                      <a16:colId xmlns:a16="http://schemas.microsoft.com/office/drawing/2014/main" val="2038336532"/>
                    </a:ext>
                  </a:extLst>
                </a:gridCol>
                <a:gridCol w="1175972">
                  <a:extLst>
                    <a:ext uri="{9D8B030D-6E8A-4147-A177-3AD203B41FA5}">
                      <a16:colId xmlns:a16="http://schemas.microsoft.com/office/drawing/2014/main" val="1454238268"/>
                    </a:ext>
                  </a:extLst>
                </a:gridCol>
                <a:gridCol w="1254370">
                  <a:extLst>
                    <a:ext uri="{9D8B030D-6E8A-4147-A177-3AD203B41FA5}">
                      <a16:colId xmlns:a16="http://schemas.microsoft.com/office/drawing/2014/main" val="3420314131"/>
                    </a:ext>
                  </a:extLst>
                </a:gridCol>
                <a:gridCol w="1573136">
                  <a:extLst>
                    <a:ext uri="{9D8B030D-6E8A-4147-A177-3AD203B41FA5}">
                      <a16:colId xmlns:a16="http://schemas.microsoft.com/office/drawing/2014/main" val="2253369350"/>
                    </a:ext>
                  </a:extLst>
                </a:gridCol>
                <a:gridCol w="778806">
                  <a:extLst>
                    <a:ext uri="{9D8B030D-6E8A-4147-A177-3AD203B41FA5}">
                      <a16:colId xmlns:a16="http://schemas.microsoft.com/office/drawing/2014/main" val="3644273161"/>
                    </a:ext>
                  </a:extLst>
                </a:gridCol>
              </a:tblGrid>
              <a:tr h="983883">
                <a:tc>
                  <a:txBody>
                    <a:bodyPr/>
                    <a:lstStyle/>
                    <a:p>
                      <a:r>
                        <a:rPr lang="en-US" dirty="0"/>
                        <a:t>Treatment arms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 OS updated from ASCO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 3-4 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108684"/>
                  </a:ext>
                </a:extLst>
              </a:tr>
              <a:tr h="814262">
                <a:tc>
                  <a:txBody>
                    <a:bodyPr/>
                    <a:lstStyle/>
                    <a:p>
                      <a:r>
                        <a:rPr lang="en-US" sz="1400" dirty="0"/>
                        <a:t>Nivolumab 3mg/kg every 2 weeks </a:t>
                      </a:r>
                      <a:r>
                        <a:rPr lang="en-US" sz="1200" dirty="0"/>
                        <a:t>(316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43.7%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 &lt;0.001* ipilimumab alone)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 months </a:t>
                      </a:r>
                      <a:r>
                        <a:rPr lang="en-US" sz="1100" dirty="0"/>
                        <a:t>(p&lt;0.001* </a:t>
                      </a:r>
                      <a:r>
                        <a:rPr lang="en-US" sz="1100" dirty="0" err="1"/>
                        <a:t>ipi</a:t>
                      </a:r>
                      <a:r>
                        <a:rPr lang="en-US" sz="1100" dirty="0"/>
                        <a:t>)</a:t>
                      </a:r>
                    </a:p>
                    <a:p>
                      <a:r>
                        <a:rPr lang="en-US" sz="1100" dirty="0"/>
                        <a:t>(HR 0.74 CI 0.60-0.92**</a:t>
                      </a:r>
                      <a:r>
                        <a:rPr lang="en-US" sz="1100" dirty="0" err="1"/>
                        <a:t>ipi</a:t>
                      </a:r>
                      <a:r>
                        <a:rPr lang="en-US" sz="1100" dirty="0"/>
                        <a:t>/</a:t>
                      </a:r>
                      <a:r>
                        <a:rPr lang="en-US" sz="1100" dirty="0" err="1"/>
                        <a:t>nivol</a:t>
                      </a:r>
                      <a:r>
                        <a:rPr lang="en-US" sz="11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31.1 months</a:t>
                      </a:r>
                    </a:p>
                    <a:p>
                      <a:r>
                        <a:rPr lang="en-US" sz="1100" dirty="0"/>
                        <a:t>(p&lt;0.001)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041076"/>
                  </a:ext>
                </a:extLst>
              </a:tr>
              <a:tr h="814262">
                <a:tc>
                  <a:txBody>
                    <a:bodyPr/>
                    <a:lstStyle/>
                    <a:p>
                      <a:r>
                        <a:rPr lang="en-US" sz="1400" dirty="0"/>
                        <a:t>Nivolumab 1mg/kg + Ipilimumab 3mg/kg every 3 weeks x 4 doses </a:t>
                      </a:r>
                    </a:p>
                    <a:p>
                      <a:r>
                        <a:rPr lang="en-US" sz="1400" i="1" dirty="0">
                          <a:sym typeface="Wingdings" panose="05000000000000000000" pitchFamily="2" charset="2"/>
                        </a:rPr>
                        <a:t> Nivolumab 3mg/kg every 2 weeks</a:t>
                      </a:r>
                      <a:r>
                        <a:rPr lang="en-US" sz="1400" i="1" dirty="0"/>
                        <a:t> </a:t>
                      </a:r>
                      <a:r>
                        <a:rPr lang="en-US" sz="1200" dirty="0"/>
                        <a:t>(314 pts)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57.6%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(p&lt;0.001* ipilimumab alone)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 months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(p&lt;0.001* </a:t>
                      </a:r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ipi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(HR 0.74 CI 0.60-0.92**Nivolumab)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reached, but 2 year OS: 63.8%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(p&lt;0.001)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264000"/>
                  </a:ext>
                </a:extLst>
              </a:tr>
              <a:tr h="814262">
                <a:tc>
                  <a:txBody>
                    <a:bodyPr/>
                    <a:lstStyle/>
                    <a:p>
                      <a:r>
                        <a:rPr lang="en-US" sz="1400" dirty="0"/>
                        <a:t>Ipilimumab 3mg/kg every 3 weeks x 4 doses </a:t>
                      </a:r>
                      <a:r>
                        <a:rPr lang="en-US" sz="1200" dirty="0"/>
                        <a:t>(315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19.0%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(p&lt;0.001* Nivolumab arms)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2.9% </a:t>
                      </a: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(p&lt;0.001* ipilimumab alone)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18.2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410139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070E98DE-E432-4606-A328-1361BD65E34A}"/>
              </a:ext>
            </a:extLst>
          </p:cNvPr>
          <p:cNvSpPr/>
          <p:nvPr/>
        </p:nvSpPr>
        <p:spPr>
          <a:xfrm>
            <a:off x="538387" y="4240325"/>
            <a:ext cx="8174260" cy="1154051"/>
          </a:xfrm>
          <a:prstGeom prst="rect">
            <a:avLst/>
          </a:prstGeom>
          <a:solidFill>
            <a:srgbClr val="0099CC">
              <a:alpha val="30196"/>
            </a:srgb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0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574024-286A-4FF1-906D-0A360C3E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-16566"/>
            <a:ext cx="3276600" cy="3213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E03865-9188-4C20-9E92-12273DFC5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4517"/>
            <a:ext cx="2743200" cy="993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D33559-09E3-4655-8DBA-64526C94265D}"/>
              </a:ext>
            </a:extLst>
          </p:cNvPr>
          <p:cNvSpPr/>
          <p:nvPr/>
        </p:nvSpPr>
        <p:spPr>
          <a:xfrm>
            <a:off x="228598" y="6590212"/>
            <a:ext cx="87630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100" dirty="0">
                <a:solidFill>
                  <a:schemeClr val="bg1"/>
                </a:solidFill>
                <a:latin typeface="Arial Unicode MS" pitchFamily="34" charset="-128"/>
              </a:rPr>
              <a:t>Larkin 2015 NEJM “Combined Nivolumab and Ipilimumab or monotherapy in untreated melanoma + updated OS data from ASCO 2017</a:t>
            </a:r>
            <a:endParaRPr lang="en-US" sz="11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82F761-E1B7-4684-A64D-454E20E6D197}"/>
              </a:ext>
            </a:extLst>
          </p:cNvPr>
          <p:cNvGrpSpPr/>
          <p:nvPr/>
        </p:nvGrpSpPr>
        <p:grpSpPr>
          <a:xfrm>
            <a:off x="826604" y="1752601"/>
            <a:ext cx="7707795" cy="4114800"/>
            <a:chOff x="3352800" y="488973"/>
            <a:chExt cx="5334000" cy="194942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A7B227-F9E3-46C7-A235-1557D224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2800" y="488973"/>
              <a:ext cx="5334000" cy="1949427"/>
            </a:xfrm>
            <a:prstGeom prst="rect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19D02F-AC00-49E0-83C2-7EBA3AD04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503550"/>
              <a:ext cx="2486025" cy="323850"/>
            </a:xfrm>
            <a:prstGeom prst="rect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2620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574024-286A-4FF1-906D-0A360C3E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-16566"/>
            <a:ext cx="3276600" cy="3213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E03865-9188-4C20-9E92-12273DFC5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4517"/>
            <a:ext cx="2743200" cy="993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D33559-09E3-4655-8DBA-64526C94265D}"/>
              </a:ext>
            </a:extLst>
          </p:cNvPr>
          <p:cNvSpPr/>
          <p:nvPr/>
        </p:nvSpPr>
        <p:spPr>
          <a:xfrm>
            <a:off x="304800" y="6578522"/>
            <a:ext cx="87630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100" dirty="0">
                <a:solidFill>
                  <a:schemeClr val="bg1"/>
                </a:solidFill>
                <a:latin typeface="Arial Unicode MS" pitchFamily="34" charset="-128"/>
              </a:rPr>
              <a:t>Larkin 2015 NEJM “Combined Nivolumab and Ipilimumab or monotherapy in untreated melanoma + updated OS data from ASCO 2017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21E7E2-605C-4D55-92B2-D59B75AFD5B7}"/>
              </a:ext>
            </a:extLst>
          </p:cNvPr>
          <p:cNvSpPr txBox="1"/>
          <p:nvPr/>
        </p:nvSpPr>
        <p:spPr>
          <a:xfrm>
            <a:off x="5715000" y="2285358"/>
            <a:ext cx="3126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* </a:t>
            </a:r>
            <a:r>
              <a:rPr lang="en-US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 PD-L1 negative tumors, PFS longer in the Nivolumab/Ipilimumab group than Nivolumab alone 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(11.2 months [8-NR] vs 5.3 months [2.8-7.1])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45323C-51EF-4914-A78C-C32B0777BBBE}"/>
              </a:ext>
            </a:extLst>
          </p:cNvPr>
          <p:cNvGrpSpPr/>
          <p:nvPr/>
        </p:nvGrpSpPr>
        <p:grpSpPr>
          <a:xfrm>
            <a:off x="436265" y="3409240"/>
            <a:ext cx="8337255" cy="2901266"/>
            <a:chOff x="444843" y="1789436"/>
            <a:chExt cx="8381175" cy="29012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7D4930A-69A4-429F-947C-987DC2F2B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2957920"/>
              <a:ext cx="8368818" cy="1732782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E71844-FAA9-4DB3-9B81-1F4F3C7F7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843" y="1789436"/>
              <a:ext cx="8381175" cy="1197248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1801697-7EAF-422C-BDF4-D8F1CF87F87B}"/>
                </a:ext>
              </a:extLst>
            </p:cNvPr>
            <p:cNvSpPr/>
            <p:nvPr/>
          </p:nvSpPr>
          <p:spPr>
            <a:xfrm>
              <a:off x="444843" y="1789436"/>
              <a:ext cx="8381175" cy="2858764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74FD57A-4DE8-4B66-8F5A-CE8799E8ED8A}"/>
              </a:ext>
            </a:extLst>
          </p:cNvPr>
          <p:cNvSpPr/>
          <p:nvPr/>
        </p:nvSpPr>
        <p:spPr>
          <a:xfrm>
            <a:off x="3688894" y="4917734"/>
            <a:ext cx="481914" cy="493691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E3B242-B784-40A9-9E42-1B17AE975CA6}"/>
              </a:ext>
            </a:extLst>
          </p:cNvPr>
          <p:cNvSpPr/>
          <p:nvPr/>
        </p:nvSpPr>
        <p:spPr>
          <a:xfrm>
            <a:off x="5181382" y="4917734"/>
            <a:ext cx="481914" cy="493691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4D6D287-3807-4F9E-85FB-6C8D2ABEBCAF}"/>
              </a:ext>
            </a:extLst>
          </p:cNvPr>
          <p:cNvSpPr/>
          <p:nvPr/>
        </p:nvSpPr>
        <p:spPr>
          <a:xfrm>
            <a:off x="8100257" y="4912654"/>
            <a:ext cx="481914" cy="493691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D1B354F-BC33-4A6F-892A-C3F3E8C920DC}"/>
              </a:ext>
            </a:extLst>
          </p:cNvPr>
          <p:cNvSpPr/>
          <p:nvPr/>
        </p:nvSpPr>
        <p:spPr>
          <a:xfrm>
            <a:off x="6673870" y="4902540"/>
            <a:ext cx="481914" cy="493691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872ABF-6214-403A-B89C-8AA0723A95DF}"/>
              </a:ext>
            </a:extLst>
          </p:cNvPr>
          <p:cNvGrpSpPr/>
          <p:nvPr/>
        </p:nvGrpSpPr>
        <p:grpSpPr>
          <a:xfrm>
            <a:off x="445793" y="1555053"/>
            <a:ext cx="4735589" cy="1720179"/>
            <a:chOff x="445793" y="1555053"/>
            <a:chExt cx="4735589" cy="1720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18F4AC-95AD-4160-916A-012D9E53B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5793" y="1555053"/>
              <a:ext cx="4735589" cy="1720179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1D67FD-48EA-44A2-B4E3-8DF29AFD9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58161" y="1625713"/>
              <a:ext cx="1442239" cy="189590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5A2BBE-8137-4C24-A1F2-3A7C5828B60A}"/>
              </a:ext>
            </a:extLst>
          </p:cNvPr>
          <p:cNvGrpSpPr/>
          <p:nvPr/>
        </p:nvGrpSpPr>
        <p:grpSpPr>
          <a:xfrm>
            <a:off x="3365926" y="458582"/>
            <a:ext cx="5342614" cy="1558760"/>
            <a:chOff x="3352801" y="2622573"/>
            <a:chExt cx="5342614" cy="21838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FFA3FA-1F3B-463B-92B2-CB7A996E7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52801" y="2622573"/>
              <a:ext cx="5342614" cy="2183881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B6D63C-FD86-4441-A560-E5D999AF6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24412" y="2687412"/>
              <a:ext cx="3152775" cy="257175"/>
            </a:xfrm>
            <a:prstGeom prst="rect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027190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EC99EE7-B797-4A7E-8ACC-66FFDA16116B}"/>
              </a:ext>
            </a:extLst>
          </p:cNvPr>
          <p:cNvGrpSpPr/>
          <p:nvPr/>
        </p:nvGrpSpPr>
        <p:grpSpPr>
          <a:xfrm>
            <a:off x="496764" y="2132164"/>
            <a:ext cx="8229600" cy="3730303"/>
            <a:chOff x="609600" y="2480552"/>
            <a:chExt cx="8212375" cy="37682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82A88D3-E33A-4C9E-B07B-FD136FFD585E}"/>
                </a:ext>
              </a:extLst>
            </p:cNvPr>
            <p:cNvGrpSpPr/>
            <p:nvPr/>
          </p:nvGrpSpPr>
          <p:grpSpPr>
            <a:xfrm>
              <a:off x="609600" y="2483795"/>
              <a:ext cx="8212375" cy="3765037"/>
              <a:chOff x="762000" y="1295400"/>
              <a:chExt cx="8212375" cy="376503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E271A59-4755-469F-927F-F7D5055F4E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0" y="1295400"/>
                <a:ext cx="7631349" cy="376179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1316AE9-D562-4841-A7EE-A9BEF2ADE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5250" y="1600200"/>
                <a:ext cx="619125" cy="3460237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69F3E98-ED97-4333-9D89-DC6AF5BE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2066" y="2480552"/>
              <a:ext cx="2179909" cy="338848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54E28D7-D6B2-4200-B824-9B3631732115}"/>
              </a:ext>
            </a:extLst>
          </p:cNvPr>
          <p:cNvGrpSpPr/>
          <p:nvPr/>
        </p:nvGrpSpPr>
        <p:grpSpPr>
          <a:xfrm>
            <a:off x="6519034" y="2472112"/>
            <a:ext cx="1905000" cy="2095242"/>
            <a:chOff x="6519034" y="2472112"/>
            <a:chExt cx="1905000" cy="209524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58A7B56-B41F-4E0D-BAD5-066C79DE6E28}"/>
                </a:ext>
              </a:extLst>
            </p:cNvPr>
            <p:cNvCxnSpPr>
              <a:cxnSpLocks/>
            </p:cNvCxnSpPr>
            <p:nvPr/>
          </p:nvCxnSpPr>
          <p:spPr>
            <a:xfrm>
              <a:off x="7217661" y="2869750"/>
              <a:ext cx="0" cy="1697604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0EF1E1-9973-48B7-9E6D-0852381B91B7}"/>
                </a:ext>
              </a:extLst>
            </p:cNvPr>
            <p:cNvSpPr txBox="1"/>
            <p:nvPr/>
          </p:nvSpPr>
          <p:spPr>
            <a:xfrm>
              <a:off x="6519034" y="2472112"/>
              <a:ext cx="1905000" cy="369332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Pembrolizumab</a:t>
              </a:r>
              <a:endParaRPr lang="en-US" sz="1000" dirty="0">
                <a:solidFill>
                  <a:schemeClr val="accent4">
                    <a:lumMod val="75000"/>
                  </a:schemeClr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2AA36E3-357D-47D7-8C39-F3109BA62115}"/>
              </a:ext>
            </a:extLst>
          </p:cNvPr>
          <p:cNvGrpSpPr/>
          <p:nvPr/>
        </p:nvGrpSpPr>
        <p:grpSpPr>
          <a:xfrm>
            <a:off x="7237116" y="3020714"/>
            <a:ext cx="1415112" cy="1517324"/>
            <a:chOff x="7237116" y="3020714"/>
            <a:chExt cx="1415112" cy="151732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64A0FA4-2C2A-4229-8578-35BFA5670ABF}"/>
                </a:ext>
              </a:extLst>
            </p:cNvPr>
            <p:cNvCxnSpPr>
              <a:cxnSpLocks/>
            </p:cNvCxnSpPr>
            <p:nvPr/>
          </p:nvCxnSpPr>
          <p:spPr>
            <a:xfrm>
              <a:off x="7402749" y="3390046"/>
              <a:ext cx="0" cy="1147992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8BCC47-6A51-423E-A150-302FD681D53A}"/>
                </a:ext>
              </a:extLst>
            </p:cNvPr>
            <p:cNvSpPr txBox="1"/>
            <p:nvPr/>
          </p:nvSpPr>
          <p:spPr>
            <a:xfrm>
              <a:off x="7237116" y="3020714"/>
              <a:ext cx="1415112" cy="369332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Nivolumab</a:t>
              </a:r>
              <a:endParaRPr lang="en-US" sz="1000" dirty="0">
                <a:solidFill>
                  <a:schemeClr val="accent4">
                    <a:lumMod val="75000"/>
                  </a:schemeClr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35353CF-3A31-4CEB-8EC7-9AC76921F385}"/>
              </a:ext>
            </a:extLst>
          </p:cNvPr>
          <p:cNvGrpSpPr/>
          <p:nvPr/>
        </p:nvGrpSpPr>
        <p:grpSpPr>
          <a:xfrm>
            <a:off x="2091230" y="2948241"/>
            <a:ext cx="1034257" cy="1589797"/>
            <a:chOff x="2091230" y="2948241"/>
            <a:chExt cx="1034257" cy="1589797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53D7BD-527F-4383-BA4D-9FD0670C7F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2962" y="3250750"/>
              <a:ext cx="240588" cy="1287288"/>
            </a:xfrm>
            <a:prstGeom prst="straightConnector1">
              <a:avLst/>
            </a:prstGeom>
            <a:ln w="3175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DBC5C87-DD80-4339-9062-C00077FF8053}"/>
                </a:ext>
              </a:extLst>
            </p:cNvPr>
            <p:cNvSpPr/>
            <p:nvPr/>
          </p:nvSpPr>
          <p:spPr>
            <a:xfrm>
              <a:off x="2091230" y="2948241"/>
              <a:ext cx="1034257" cy="276999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Dacarbazine</a:t>
              </a:r>
              <a:endParaRPr lang="en-US" sz="1200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CBE77E3-7C11-408E-93A6-7D1D27473315}"/>
              </a:ext>
            </a:extLst>
          </p:cNvPr>
          <p:cNvGrpSpPr/>
          <p:nvPr/>
        </p:nvGrpSpPr>
        <p:grpSpPr>
          <a:xfrm>
            <a:off x="4044606" y="2597810"/>
            <a:ext cx="919743" cy="1909477"/>
            <a:chOff x="4044606" y="2597810"/>
            <a:chExt cx="919743" cy="19094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89A8362-04AC-4B97-82D6-3561193881BF}"/>
                </a:ext>
              </a:extLst>
            </p:cNvPr>
            <p:cNvSpPr/>
            <p:nvPr/>
          </p:nvSpPr>
          <p:spPr>
            <a:xfrm>
              <a:off x="4044606" y="2597810"/>
              <a:ext cx="919743" cy="461665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High dose interferon</a:t>
              </a:r>
              <a:endParaRPr lang="en-US" sz="120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37B8DB3-D0AB-41C0-9ABA-7B72034A17B4}"/>
                </a:ext>
              </a:extLst>
            </p:cNvPr>
            <p:cNvCxnSpPr>
              <a:cxnSpLocks/>
            </p:cNvCxnSpPr>
            <p:nvPr/>
          </p:nvCxnSpPr>
          <p:spPr>
            <a:xfrm>
              <a:off x="4611564" y="3098350"/>
              <a:ext cx="0" cy="1408937"/>
            </a:xfrm>
            <a:prstGeom prst="straightConnector1">
              <a:avLst/>
            </a:prstGeom>
            <a:ln w="63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73B002-D32D-482A-AE43-4E21EF9EF851}"/>
              </a:ext>
            </a:extLst>
          </p:cNvPr>
          <p:cNvGrpSpPr/>
          <p:nvPr/>
        </p:nvGrpSpPr>
        <p:grpSpPr>
          <a:xfrm>
            <a:off x="4676217" y="3498926"/>
            <a:ext cx="1250574" cy="1017653"/>
            <a:chOff x="4676217" y="3498926"/>
            <a:chExt cx="1250574" cy="101765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469735-FAFA-486C-B3B7-7DF7BB56457E}"/>
                </a:ext>
              </a:extLst>
            </p:cNvPr>
            <p:cNvSpPr/>
            <p:nvPr/>
          </p:nvSpPr>
          <p:spPr>
            <a:xfrm>
              <a:off x="4676217" y="3498926"/>
              <a:ext cx="1250574" cy="400110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High dose IL-2 (</a:t>
              </a:r>
              <a:r>
                <a:rPr lang="en-US" sz="1000" dirty="0" err="1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Aldesleukin</a:t>
              </a:r>
              <a:r>
                <a:rPr lang="en-US" sz="1000" dirty="0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)</a:t>
              </a:r>
              <a:endParaRPr lang="en-US" sz="1000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C38EF77-42D8-42DE-920B-46C6E93E5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1650" y="3949384"/>
              <a:ext cx="6873" cy="567195"/>
            </a:xfrm>
            <a:prstGeom prst="straightConnector1">
              <a:avLst/>
            </a:prstGeom>
            <a:ln w="63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CD0EBDF-5C4E-406F-B2E1-0AA24F7B1A2D}"/>
              </a:ext>
            </a:extLst>
          </p:cNvPr>
          <p:cNvGrpSpPr/>
          <p:nvPr/>
        </p:nvGrpSpPr>
        <p:grpSpPr>
          <a:xfrm>
            <a:off x="5552988" y="3971351"/>
            <a:ext cx="1275357" cy="566687"/>
            <a:chOff x="5552988" y="3971351"/>
            <a:chExt cx="1275357" cy="56668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DC2F874-0FE5-488C-B580-925E0EE62448}"/>
                </a:ext>
              </a:extLst>
            </p:cNvPr>
            <p:cNvSpPr/>
            <p:nvPr/>
          </p:nvSpPr>
          <p:spPr>
            <a:xfrm>
              <a:off x="5552988" y="3971351"/>
              <a:ext cx="1005050" cy="276999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Ipilimumab</a:t>
              </a:r>
              <a:endParaRPr lang="en-US" sz="1200" dirty="0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D787DBF-3E26-493F-9543-F988D3D3A81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697" y="4258868"/>
              <a:ext cx="713648" cy="279170"/>
            </a:xfrm>
            <a:prstGeom prst="straightConnector1">
              <a:avLst/>
            </a:prstGeom>
            <a:ln w="63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17735AF-2E95-4651-BADA-1E8DF974D790}"/>
              </a:ext>
            </a:extLst>
          </p:cNvPr>
          <p:cNvGrpSpPr/>
          <p:nvPr/>
        </p:nvGrpSpPr>
        <p:grpSpPr>
          <a:xfrm>
            <a:off x="5365352" y="2144868"/>
            <a:ext cx="1677712" cy="2393170"/>
            <a:chOff x="5365352" y="2144868"/>
            <a:chExt cx="1677712" cy="239317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4640FAA-93C5-49E9-B88E-B19AADD68D1F}"/>
                </a:ext>
              </a:extLst>
            </p:cNvPr>
            <p:cNvCxnSpPr>
              <a:cxnSpLocks/>
            </p:cNvCxnSpPr>
            <p:nvPr/>
          </p:nvCxnSpPr>
          <p:spPr>
            <a:xfrm>
              <a:off x="6166250" y="2828642"/>
              <a:ext cx="876814" cy="1709396"/>
            </a:xfrm>
            <a:prstGeom prst="straightConnector1">
              <a:avLst/>
            </a:prstGeom>
            <a:ln w="63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A85A545-0D16-4657-8D67-47B6A6230DAE}"/>
                </a:ext>
              </a:extLst>
            </p:cNvPr>
            <p:cNvSpPr/>
            <p:nvPr/>
          </p:nvSpPr>
          <p:spPr>
            <a:xfrm>
              <a:off x="5365352" y="2144868"/>
              <a:ext cx="1112215" cy="646331"/>
            </a:xfrm>
            <a:prstGeom prst="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Dabrafenib and Trametinib</a:t>
              </a:r>
              <a:endParaRPr lang="en-US" sz="12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6B467B3-5F5A-49E8-AC29-8EDB21D09F47}"/>
              </a:ext>
            </a:extLst>
          </p:cNvPr>
          <p:cNvGrpSpPr/>
          <p:nvPr/>
        </p:nvGrpSpPr>
        <p:grpSpPr>
          <a:xfrm>
            <a:off x="5930849" y="3288111"/>
            <a:ext cx="1112215" cy="1236092"/>
            <a:chOff x="5930849" y="3288111"/>
            <a:chExt cx="1112215" cy="123609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4ADDB7-A33A-43EF-81D8-97E4DD2757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9140" y="3575122"/>
              <a:ext cx="357756" cy="949081"/>
            </a:xfrm>
            <a:prstGeom prst="straightConnector1">
              <a:avLst/>
            </a:prstGeom>
            <a:ln w="6350">
              <a:solidFill>
                <a:schemeClr val="accent4">
                  <a:lumMod val="75000"/>
                </a:schemeClr>
              </a:solidFill>
              <a:tailEnd type="triangle"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perspectiveFront"/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ABDF0F5-7008-440B-AD0F-91FE8FD6BDB0}"/>
                </a:ext>
              </a:extLst>
            </p:cNvPr>
            <p:cNvSpPr/>
            <p:nvPr/>
          </p:nvSpPr>
          <p:spPr>
            <a:xfrm>
              <a:off x="5930849" y="3288111"/>
              <a:ext cx="1112215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Vemurafenib</a:t>
              </a:r>
            </a:p>
            <a:p>
              <a:pPr algn="ctr"/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and </a:t>
              </a:r>
            </a:p>
            <a:p>
              <a:pPr algn="ctr"/>
              <a:r>
                <a:rPr lang="en-US" sz="1200" dirty="0">
                  <a:solidFill>
                    <a:schemeClr val="accent4">
                      <a:lumMod val="75000"/>
                    </a:schemeClr>
                  </a:solidFill>
                  <a:latin typeface="Book Antiqua" panose="02040602050305030304" pitchFamily="18" charset="0"/>
                </a:rPr>
                <a:t>Cobimetinib</a:t>
              </a:r>
              <a:endParaRPr lang="en-US" sz="1200" dirty="0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BA40B5B-9FBF-451E-9F65-387788745F81}"/>
              </a:ext>
            </a:extLst>
          </p:cNvPr>
          <p:cNvSpPr/>
          <p:nvPr/>
        </p:nvSpPr>
        <p:spPr>
          <a:xfrm>
            <a:off x="727428" y="563479"/>
            <a:ext cx="79248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New Cases, Deaths and 5-year Relative Survival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2AB9089-4BCD-4A49-BCF0-7FD3FDE41437}"/>
              </a:ext>
            </a:extLst>
          </p:cNvPr>
          <p:cNvSpPr/>
          <p:nvPr/>
        </p:nvSpPr>
        <p:spPr>
          <a:xfrm>
            <a:off x="496764" y="2132164"/>
            <a:ext cx="8229600" cy="3730303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37460FA-3F40-4134-975B-CD0845E3A553}"/>
              </a:ext>
            </a:extLst>
          </p:cNvPr>
          <p:cNvSpPr/>
          <p:nvPr/>
        </p:nvSpPr>
        <p:spPr>
          <a:xfrm>
            <a:off x="6828345" y="4724400"/>
            <a:ext cx="867855" cy="8382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60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121C4B-0DCF-4812-BAEC-58C600688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54938"/>
            <a:ext cx="6120735" cy="565022"/>
          </a:xfrm>
          <a:prstGeom prst="rect">
            <a:avLst/>
          </a:prstGeom>
          <a:ln w="19050">
            <a:solidFill>
              <a:srgbClr val="0065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CD127-B2C5-4ADE-841E-E4B6E135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67200"/>
            <a:ext cx="6120735" cy="764045"/>
          </a:xfrm>
          <a:prstGeom prst="rect">
            <a:avLst/>
          </a:prstGeom>
          <a:ln w="19050">
            <a:solidFill>
              <a:srgbClr val="0065A4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707EF3-125B-431B-867B-753999785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169783"/>
            <a:ext cx="6120735" cy="722291"/>
          </a:xfrm>
          <a:prstGeom prst="rect">
            <a:avLst/>
          </a:prstGeom>
          <a:ln w="19050">
            <a:solidFill>
              <a:srgbClr val="0065A4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7AB742-20C5-46F1-9E2E-53A385C83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1000"/>
            <a:ext cx="8289538" cy="3026698"/>
          </a:xfrm>
          <a:prstGeom prst="rect">
            <a:avLst/>
          </a:prstGeom>
          <a:ln w="19050">
            <a:solidFill>
              <a:srgbClr val="0065A4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931DF8-C954-43C3-B4C0-8864B1EB9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41360"/>
            <a:ext cx="4267200" cy="2905978"/>
          </a:xfrm>
          <a:prstGeom prst="rect">
            <a:avLst/>
          </a:prstGeom>
          <a:ln w="76200">
            <a:solidFill>
              <a:srgbClr val="0065A4"/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1CFAB96-B3B4-41BC-BEAA-C8DCCF7FF871}"/>
              </a:ext>
            </a:extLst>
          </p:cNvPr>
          <p:cNvSpPr/>
          <p:nvPr/>
        </p:nvSpPr>
        <p:spPr>
          <a:xfrm>
            <a:off x="474641" y="5178485"/>
            <a:ext cx="7983559" cy="1015663"/>
          </a:xfrm>
          <a:prstGeom prst="rect">
            <a:avLst/>
          </a:prstGeom>
          <a:solidFill>
            <a:srgbClr val="004A63"/>
          </a:solidFill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** based on a phase III study </a:t>
            </a:r>
            <a:r>
              <a:rPr lang="en-US" sz="2000" dirty="0">
                <a:solidFill>
                  <a:schemeClr val="bg1"/>
                </a:solidFill>
              </a:rPr>
              <a:t>“Adjuvant ipilimumab versus placebo after complete resection of high risk stage III melanoma EORTC 18071 a randomized double blind phase 3 trial”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9089084-C854-4A3B-802B-E5C03F75B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3431624"/>
            <a:ext cx="6120735" cy="1723451"/>
          </a:xfrm>
          <a:prstGeom prst="rect">
            <a:avLst/>
          </a:prstGeom>
          <a:ln w="38100">
            <a:solidFill>
              <a:srgbClr val="0065A4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4608D8A-01A5-4801-BE4B-DDEDFC7C4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2802" y="441360"/>
            <a:ext cx="2823998" cy="2866434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63DE78-A866-4FB5-97B1-0AA3E8CB3428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676900" y="4366319"/>
            <a:ext cx="800100" cy="66492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F1CC96-53E2-407B-A73C-D31B14FEB0E8}"/>
              </a:ext>
            </a:extLst>
          </p:cNvPr>
          <p:cNvSpPr/>
          <p:nvPr/>
        </p:nvSpPr>
        <p:spPr>
          <a:xfrm>
            <a:off x="4800600" y="3733800"/>
            <a:ext cx="1752600" cy="632519"/>
          </a:xfrm>
          <a:prstGeom prst="rect">
            <a:avLst/>
          </a:prstGeom>
          <a:noFill/>
          <a:ln w="76200">
            <a:solidFill>
              <a:srgbClr val="0065A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95497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03415-5651-4267-901B-47790F22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09" y="449498"/>
            <a:ext cx="8118475" cy="1455502"/>
          </a:xfrm>
          <a:prstGeom prst="rect">
            <a:avLst/>
          </a:prstGeom>
          <a:ln w="38100">
            <a:solidFill>
              <a:srgbClr val="FF66F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C21789-71B8-4F22-9777-E2C6BA928F43}"/>
              </a:ext>
            </a:extLst>
          </p:cNvPr>
          <p:cNvSpPr/>
          <p:nvPr/>
        </p:nvSpPr>
        <p:spPr>
          <a:xfrm>
            <a:off x="381000" y="6477000"/>
            <a:ext cx="8534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/>
                </a:solidFill>
              </a:rPr>
              <a:t>Eggermont</a:t>
            </a:r>
            <a:r>
              <a:rPr lang="en-US" sz="1100" dirty="0">
                <a:solidFill>
                  <a:schemeClr val="bg1"/>
                </a:solidFill>
              </a:rPr>
              <a:t> 2015 Lancet “Adjuvant ipilimumab versus placebo after complete resection of high risk stage III melanoma EORTC 18071 a </a:t>
            </a:r>
            <a:r>
              <a:rPr lang="en-US" sz="1100" dirty="0" err="1">
                <a:solidFill>
                  <a:schemeClr val="bg1"/>
                </a:solidFill>
              </a:rPr>
              <a:t>randomised</a:t>
            </a:r>
            <a:r>
              <a:rPr lang="en-US" sz="1100" dirty="0">
                <a:solidFill>
                  <a:schemeClr val="bg1"/>
                </a:solidFill>
              </a:rPr>
              <a:t> double blind phase 3 trial”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7456C5C-B24B-4D4F-B679-6CC85334E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122711"/>
              </p:ext>
            </p:extLst>
          </p:nvPr>
        </p:nvGraphicFramePr>
        <p:xfrm>
          <a:off x="562896" y="2209800"/>
          <a:ext cx="7962900" cy="3014567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27150">
                  <a:extLst>
                    <a:ext uri="{9D8B030D-6E8A-4147-A177-3AD203B41FA5}">
                      <a16:colId xmlns:a16="http://schemas.microsoft.com/office/drawing/2014/main" val="4057359459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1866372094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4244852764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540354030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3059040743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241128244"/>
                    </a:ext>
                  </a:extLst>
                </a:gridCol>
              </a:tblGrid>
              <a:tr h="1002887">
                <a:tc>
                  <a:txBody>
                    <a:bodyPr/>
                    <a:lstStyle/>
                    <a:p>
                      <a:r>
                        <a:rPr lang="en-US" dirty="0"/>
                        <a:t>Treatment arms</a:t>
                      </a:r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PFS overall</a:t>
                      </a:r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PFS positive sentinel nodes</a:t>
                      </a:r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PFS palpable nodes</a:t>
                      </a:r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</a:t>
                      </a:r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 3-4 AE</a:t>
                      </a:r>
                    </a:p>
                  </a:txBody>
                  <a:tcPr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11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Ipilimumab 10mg/kg </a:t>
                      </a:r>
                      <a:r>
                        <a:rPr lang="en-US" sz="1100" dirty="0"/>
                        <a:t>every 3 weeks x 4 doses</a:t>
                      </a:r>
                    </a:p>
                    <a:p>
                      <a:r>
                        <a:rPr lang="en-US" sz="1400" dirty="0">
                          <a:sym typeface="Wingdings" panose="05000000000000000000" pitchFamily="2" charset="2"/>
                        </a:rPr>
                        <a:t>10mg/kg 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every 3 months</a:t>
                      </a:r>
                      <a:r>
                        <a:rPr lang="en-US" sz="1100" dirty="0"/>
                        <a:t> </a:t>
                      </a:r>
                      <a:r>
                        <a:rPr lang="en-US" sz="1200" dirty="0"/>
                        <a:t>(475 pts)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26.1 months </a:t>
                      </a:r>
                      <a:r>
                        <a:rPr lang="en-US" sz="1200" dirty="0"/>
                        <a:t>(p=0.0013)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reached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(p=0.004)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15.4 months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(p=0.06)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reached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55%</a:t>
                      </a:r>
                    </a:p>
                    <a:p>
                      <a:endParaRPr lang="en-US" sz="1200" dirty="0"/>
                    </a:p>
                    <a:p>
                      <a:r>
                        <a:rPr lang="en-US" sz="800" dirty="0"/>
                        <a:t>52% of pts discontinued due to adverse events</a:t>
                      </a:r>
                    </a:p>
                    <a:p>
                      <a:endParaRPr lang="en-US" sz="800" dirty="0"/>
                    </a:p>
                    <a:p>
                      <a:r>
                        <a:rPr lang="en-US" sz="800" dirty="0"/>
                        <a:t>1% (5 pts) died due to treatment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34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Placebo</a:t>
                      </a:r>
                    </a:p>
                    <a:p>
                      <a:r>
                        <a:rPr lang="en-US" sz="1200" dirty="0"/>
                        <a:t>(476 pts)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17.1 months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(p=0.0013)</a:t>
                      </a: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26.9 months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(p=0.004)</a:t>
                      </a:r>
                    </a:p>
                    <a:p>
                      <a:endParaRPr lang="en-US" sz="1600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11.3 months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(p=0.06)</a:t>
                      </a:r>
                    </a:p>
                    <a:p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reached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26%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12283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97F9C92-331F-439B-8870-0394180E1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0"/>
            <a:ext cx="7763797" cy="3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7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03415-5651-4267-901B-47790F22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09" y="449498"/>
            <a:ext cx="2791491" cy="769702"/>
          </a:xfrm>
          <a:prstGeom prst="rect">
            <a:avLst/>
          </a:prstGeom>
          <a:ln w="38100">
            <a:solidFill>
              <a:srgbClr val="FF66F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C21789-71B8-4F22-9777-E2C6BA928F43}"/>
              </a:ext>
            </a:extLst>
          </p:cNvPr>
          <p:cNvSpPr/>
          <p:nvPr/>
        </p:nvSpPr>
        <p:spPr>
          <a:xfrm>
            <a:off x="381000" y="6477000"/>
            <a:ext cx="8534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/>
                </a:solidFill>
              </a:rPr>
              <a:t>Eggermont</a:t>
            </a:r>
            <a:r>
              <a:rPr lang="en-US" sz="1100" dirty="0">
                <a:solidFill>
                  <a:schemeClr val="bg1"/>
                </a:solidFill>
              </a:rPr>
              <a:t> 2015 Lancet “Adjuvant ipilimumab versus placebo after complete resection of high risk stage III melanoma EORTC 18071 a </a:t>
            </a:r>
            <a:r>
              <a:rPr lang="en-US" sz="1100" dirty="0" err="1">
                <a:solidFill>
                  <a:schemeClr val="bg1"/>
                </a:solidFill>
              </a:rPr>
              <a:t>randomised</a:t>
            </a:r>
            <a:r>
              <a:rPr lang="en-US" sz="1100" dirty="0">
                <a:solidFill>
                  <a:schemeClr val="bg1"/>
                </a:solidFill>
              </a:rPr>
              <a:t> double blind phase 3 trial”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F9C92-331F-439B-8870-0394180E1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0"/>
            <a:ext cx="7763797" cy="3269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30A28F-25AB-4379-93EE-F4A333BBA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09" y="1341775"/>
            <a:ext cx="5610891" cy="5062689"/>
          </a:xfrm>
          <a:prstGeom prst="rect">
            <a:avLst/>
          </a:prstGeom>
          <a:ln w="28575">
            <a:solidFill>
              <a:srgbClr val="FF66FF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3CF231-D381-4229-A6EF-A69AC4CA3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349150"/>
            <a:ext cx="2400295" cy="4442050"/>
          </a:xfrm>
          <a:prstGeom prst="rect">
            <a:avLst/>
          </a:prstGeom>
          <a:ln w="38100">
            <a:solidFill>
              <a:srgbClr val="FF66FF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F138DC-5EAA-4C2A-8424-5628CF27B8E8}"/>
              </a:ext>
            </a:extLst>
          </p:cNvPr>
          <p:cNvSpPr txBox="1"/>
          <p:nvPr/>
        </p:nvSpPr>
        <p:spPr>
          <a:xfrm>
            <a:off x="3429000" y="449498"/>
            <a:ext cx="509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Only those with more aggressive disease had a true progression free survival benefit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B09703-8398-4C1F-87A2-8FD55C3D6F85}"/>
              </a:ext>
            </a:extLst>
          </p:cNvPr>
          <p:cNvSpPr/>
          <p:nvPr/>
        </p:nvSpPr>
        <p:spPr>
          <a:xfrm>
            <a:off x="485108" y="2196523"/>
            <a:ext cx="4467891" cy="296620"/>
          </a:xfrm>
          <a:prstGeom prst="ellipse">
            <a:avLst/>
          </a:prstGeom>
          <a:noFill/>
          <a:ln>
            <a:solidFill>
              <a:srgbClr val="FF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DFF81E-FC1A-462D-92B8-85A0D05B41DC}"/>
              </a:ext>
            </a:extLst>
          </p:cNvPr>
          <p:cNvSpPr/>
          <p:nvPr/>
        </p:nvSpPr>
        <p:spPr>
          <a:xfrm>
            <a:off x="485109" y="2866579"/>
            <a:ext cx="4391692" cy="296620"/>
          </a:xfrm>
          <a:prstGeom prst="ellipse">
            <a:avLst/>
          </a:prstGeom>
          <a:noFill/>
          <a:ln>
            <a:solidFill>
              <a:srgbClr val="FF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E0288C-C91D-4C62-822B-EC8F39F71EB1}"/>
              </a:ext>
            </a:extLst>
          </p:cNvPr>
          <p:cNvSpPr/>
          <p:nvPr/>
        </p:nvSpPr>
        <p:spPr>
          <a:xfrm>
            <a:off x="533400" y="3965464"/>
            <a:ext cx="4419600" cy="280877"/>
          </a:xfrm>
          <a:prstGeom prst="ellipse">
            <a:avLst/>
          </a:prstGeom>
          <a:noFill/>
          <a:ln>
            <a:solidFill>
              <a:srgbClr val="FF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F61065-5B76-477D-AFD8-61682BBD017C}"/>
              </a:ext>
            </a:extLst>
          </p:cNvPr>
          <p:cNvSpPr/>
          <p:nvPr/>
        </p:nvSpPr>
        <p:spPr>
          <a:xfrm>
            <a:off x="485109" y="4492288"/>
            <a:ext cx="4467891" cy="439854"/>
          </a:xfrm>
          <a:prstGeom prst="ellipse">
            <a:avLst/>
          </a:prstGeom>
          <a:noFill/>
          <a:ln>
            <a:solidFill>
              <a:srgbClr val="FF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2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03415-5651-4267-901B-47790F22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09" y="449498"/>
            <a:ext cx="2791491" cy="769702"/>
          </a:xfrm>
          <a:prstGeom prst="rect">
            <a:avLst/>
          </a:prstGeom>
          <a:ln w="38100">
            <a:solidFill>
              <a:srgbClr val="FF66F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C21789-71B8-4F22-9777-E2C6BA928F43}"/>
              </a:ext>
            </a:extLst>
          </p:cNvPr>
          <p:cNvSpPr/>
          <p:nvPr/>
        </p:nvSpPr>
        <p:spPr>
          <a:xfrm>
            <a:off x="381000" y="6477000"/>
            <a:ext cx="8534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 err="1">
                <a:solidFill>
                  <a:schemeClr val="bg1"/>
                </a:solidFill>
              </a:rPr>
              <a:t>Eggermont</a:t>
            </a:r>
            <a:r>
              <a:rPr lang="en-US" sz="1100" dirty="0">
                <a:solidFill>
                  <a:schemeClr val="bg1"/>
                </a:solidFill>
              </a:rPr>
              <a:t> 2015 Lancet “Adjuvant ipilimumab versus placebo after complete resection of high risk stage III melanoma EORTC 18071 a </a:t>
            </a:r>
            <a:r>
              <a:rPr lang="en-US" sz="1100" dirty="0" err="1">
                <a:solidFill>
                  <a:schemeClr val="bg1"/>
                </a:solidFill>
              </a:rPr>
              <a:t>randomised</a:t>
            </a:r>
            <a:r>
              <a:rPr lang="en-US" sz="1100" dirty="0">
                <a:solidFill>
                  <a:schemeClr val="bg1"/>
                </a:solidFill>
              </a:rPr>
              <a:t> double blind phase 3 trial”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7F9C92-331F-439B-8870-0394180E1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0"/>
            <a:ext cx="7763797" cy="326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B8EB74-35F7-4577-9B41-5737A02AB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80" y="1447800"/>
            <a:ext cx="3805346" cy="4884746"/>
          </a:xfrm>
          <a:prstGeom prst="rect">
            <a:avLst/>
          </a:prstGeom>
          <a:ln w="38100">
            <a:solidFill>
              <a:srgbClr val="FF66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80AC66-73E5-4528-85C9-1FC063C44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287" y="1524000"/>
            <a:ext cx="4007509" cy="4267200"/>
          </a:xfrm>
          <a:prstGeom prst="rect">
            <a:avLst/>
          </a:prstGeom>
          <a:ln w="38100">
            <a:solidFill>
              <a:srgbClr val="FF66FF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195E9D-D722-4076-8BED-B98AFB3FE196}"/>
              </a:ext>
            </a:extLst>
          </p:cNvPr>
          <p:cNvSpPr/>
          <p:nvPr/>
        </p:nvSpPr>
        <p:spPr>
          <a:xfrm>
            <a:off x="3505200" y="47234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55% with grade 3-4 toxicities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52% of pts discontinued due to adverse events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1% (5 pts) died due to treatment</a:t>
            </a:r>
          </a:p>
        </p:txBody>
      </p:sp>
    </p:spTree>
    <p:extLst>
      <p:ext uri="{BB962C8B-B14F-4D97-AF65-F5344CB8AC3E}">
        <p14:creationId xmlns:p14="http://schemas.microsoft.com/office/powerpoint/2010/main" val="288630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9E6BC0-7083-47AE-B850-59A2DA6D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39551"/>
            <a:ext cx="2543175" cy="364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DA6092-4AD1-45AC-8BE7-7E5FD0A8D7DD}"/>
              </a:ext>
            </a:extLst>
          </p:cNvPr>
          <p:cNvSpPr/>
          <p:nvPr/>
        </p:nvSpPr>
        <p:spPr>
          <a:xfrm>
            <a:off x="762000" y="2590800"/>
            <a:ext cx="74558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FUTURE DIRECTIONS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8175019"/>
      </p:ext>
    </p:extLst>
  </p:cSld>
  <p:clrMapOvr>
    <a:masterClrMapping/>
  </p:clrMapOvr>
  <p:transition spd="slow">
    <p:randomBar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40C8B0-0EA0-4EB4-857F-B6BBEED84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71600"/>
            <a:ext cx="5353931" cy="457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54308A-673B-4F2B-A9F3-6C811DE74216}"/>
              </a:ext>
            </a:extLst>
          </p:cNvPr>
          <p:cNvSpPr txBox="1"/>
          <p:nvPr/>
        </p:nvSpPr>
        <p:spPr>
          <a:xfrm>
            <a:off x="1800665" y="422977"/>
            <a:ext cx="556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stellar" panose="020A0402060406010301" pitchFamily="18" charset="0"/>
              </a:rPr>
              <a:t>Ongoing Phase III Trials for Stage III Malignant Melanoma after complete resection.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5ED180-8D53-4E58-8BFB-8245B6EDB524}"/>
              </a:ext>
            </a:extLst>
          </p:cNvPr>
          <p:cNvSpPr/>
          <p:nvPr/>
        </p:nvSpPr>
        <p:spPr>
          <a:xfrm>
            <a:off x="1981200" y="2590800"/>
            <a:ext cx="5257800" cy="60960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E24D2-7671-4CA6-85EA-9F8123432678}"/>
              </a:ext>
            </a:extLst>
          </p:cNvPr>
          <p:cNvSpPr/>
          <p:nvPr/>
        </p:nvSpPr>
        <p:spPr>
          <a:xfrm>
            <a:off x="1970960" y="4800600"/>
            <a:ext cx="5257800" cy="609600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FDBF4-9550-40E1-8097-F72B8917E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21" y="597164"/>
            <a:ext cx="4530522" cy="633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E6CE0B-BAE7-4926-BB55-8CFC1EE79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21" y="321748"/>
            <a:ext cx="4530522" cy="275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15FA7-38FA-4C3E-BB4E-A537A10FB761}"/>
              </a:ext>
            </a:extLst>
          </p:cNvPr>
          <p:cNvSpPr txBox="1"/>
          <p:nvPr/>
        </p:nvSpPr>
        <p:spPr>
          <a:xfrm>
            <a:off x="555982" y="116775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Double-blind, placebo controlled, phase III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870 </a:t>
            </a:r>
            <a:r>
              <a:rPr lang="en-US" dirty="0" err="1">
                <a:solidFill>
                  <a:schemeClr val="bg1"/>
                </a:solidFill>
              </a:rPr>
              <a:t>pt</a:t>
            </a:r>
            <a:r>
              <a:rPr lang="en-US" dirty="0">
                <a:solidFill>
                  <a:schemeClr val="bg1"/>
                </a:solidFill>
              </a:rPr>
              <a:t> with completely resected stage III melanoma with BRAF V600E or V600K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Dabrafenib/Trametinib vs. placebo for 1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58593-563E-4458-80DD-F9E90A837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15" y="2514600"/>
            <a:ext cx="3922612" cy="2751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79E2D-A382-4BAE-8639-EE155A56F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342" y="2514600"/>
            <a:ext cx="3733799" cy="2712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838DA-B757-4C66-B9B1-68B1F08AFB9D}"/>
              </a:ext>
            </a:extLst>
          </p:cNvPr>
          <p:cNvSpPr txBox="1"/>
          <p:nvPr/>
        </p:nvSpPr>
        <p:spPr>
          <a:xfrm>
            <a:off x="555982" y="5373488"/>
            <a:ext cx="8229600" cy="923330"/>
          </a:xfrm>
          <a:prstGeom prst="rect">
            <a:avLst/>
          </a:prstGeom>
          <a:solidFill>
            <a:srgbClr val="004A63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 year relapse free survival was 58% in combination group vs. 39% in placebo (p&lt;0.001)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 year overall survival was 86% in combination group vs. 77% in placebo</a:t>
            </a:r>
          </a:p>
        </p:txBody>
      </p:sp>
    </p:spTree>
    <p:extLst>
      <p:ext uri="{BB962C8B-B14F-4D97-AF65-F5344CB8AC3E}">
        <p14:creationId xmlns:p14="http://schemas.microsoft.com/office/powerpoint/2010/main" val="210012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E6CE0B-BAE7-4926-BB55-8CFC1EE79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21" y="321748"/>
            <a:ext cx="4530522" cy="275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415FA7-38FA-4C3E-BB4E-A537A10FB761}"/>
              </a:ext>
            </a:extLst>
          </p:cNvPr>
          <p:cNvSpPr txBox="1"/>
          <p:nvPr/>
        </p:nvSpPr>
        <p:spPr>
          <a:xfrm>
            <a:off x="555982" y="116775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Double-blind, placebo controlled, phase III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906 </a:t>
            </a:r>
            <a:r>
              <a:rPr lang="en-US" dirty="0" err="1">
                <a:solidFill>
                  <a:schemeClr val="bg1"/>
                </a:solidFill>
              </a:rPr>
              <a:t>pt</a:t>
            </a:r>
            <a:r>
              <a:rPr lang="en-US" dirty="0">
                <a:solidFill>
                  <a:schemeClr val="bg1"/>
                </a:solidFill>
              </a:rPr>
              <a:t> with completely resected stage III melanoma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Nivolumab 3mg/kg every 2 weeks vs. ipilimumab 10mg/kg every 3 weeks x 4 doses then every 12 weeks up to 1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838DA-B757-4C66-B9B1-68B1F08AFB9D}"/>
              </a:ext>
            </a:extLst>
          </p:cNvPr>
          <p:cNvSpPr txBox="1"/>
          <p:nvPr/>
        </p:nvSpPr>
        <p:spPr>
          <a:xfrm>
            <a:off x="555982" y="5373488"/>
            <a:ext cx="8229600" cy="1200329"/>
          </a:xfrm>
          <a:prstGeom prst="rect">
            <a:avLst/>
          </a:prstGeom>
          <a:solidFill>
            <a:srgbClr val="004A63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12 month RFS 70.5% in the Nivolumab groups and 60.8% in ipilimumab group (p&lt;0.001)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Treatment related 3-4 adverse events were 14.4% in Nivolumab and 45.9% in ipilimumab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E4611-0490-4836-BE72-4A57A52E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21" y="579959"/>
            <a:ext cx="4545270" cy="639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863D7-CD0D-4B14-BBD4-E7E4A2614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80369"/>
            <a:ext cx="4376738" cy="281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743C87-B68E-4107-BB42-578DAA40D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334" y="2227969"/>
            <a:ext cx="342426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6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D223EE-F801-4C39-9A7A-F3334B704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609600"/>
            <a:ext cx="2859544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98577-BD87-45C4-8ACC-20F9A8AA8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80" y="550606"/>
            <a:ext cx="5066678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5A830C-EE73-4E3D-BB64-E6D65B14A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03" y="3409335"/>
            <a:ext cx="50961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5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B45988-97FB-4A7C-90C7-A20FC2256B3C}"/>
              </a:ext>
            </a:extLst>
          </p:cNvPr>
          <p:cNvSpPr txBox="1"/>
          <p:nvPr/>
        </p:nvSpPr>
        <p:spPr>
          <a:xfrm>
            <a:off x="439972" y="529513"/>
            <a:ext cx="4360628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4">
                    <a:lumMod val="75000"/>
                  </a:schemeClr>
                </a:solidFill>
              </a:rPr>
              <a:t>Failed combination: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9E6BC0-7083-47AE-B850-59A2DA6D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57201"/>
            <a:ext cx="2543175" cy="364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20E2F4-1EEF-47AF-B34B-4F6D8C5508BE}"/>
              </a:ext>
            </a:extLst>
          </p:cNvPr>
          <p:cNvSpPr/>
          <p:nvPr/>
        </p:nvSpPr>
        <p:spPr>
          <a:xfrm>
            <a:off x="-2133600" y="6491020"/>
            <a:ext cx="11049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14600" lvl="5"/>
            <a:r>
              <a:rPr lang="en-US" altLang="en-US" sz="1000" i="1" dirty="0">
                <a:solidFill>
                  <a:schemeClr val="bg1"/>
                </a:solidFill>
                <a:latin typeface="Arial Unicode MS" pitchFamily="34" charset="-128"/>
              </a:rPr>
              <a:t>Minor </a:t>
            </a:r>
            <a:r>
              <a:rPr lang="en-US" altLang="en-US" sz="1000" dirty="0">
                <a:solidFill>
                  <a:schemeClr val="bg1"/>
                </a:solidFill>
                <a:latin typeface="Arial Unicode MS" pitchFamily="34" charset="-128"/>
              </a:rPr>
              <a:t>2015 Pigment Cell Melanoma Res “Severe gastrointestinal toxicity with administration of trametinib in combination with dabrafenib and ipilimumab”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3EF4A-8CBC-4D1D-A931-D28E2CE9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9200"/>
            <a:ext cx="7543800" cy="4588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20E670-222E-4B22-AD19-D1FB10CA301C}"/>
              </a:ext>
            </a:extLst>
          </p:cNvPr>
          <p:cNvSpPr txBox="1"/>
          <p:nvPr/>
        </p:nvSpPr>
        <p:spPr>
          <a:xfrm>
            <a:off x="1600200" y="2590800"/>
            <a:ext cx="556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stellar" panose="020A0402060406010301" pitchFamily="18" charset="0"/>
              </a:rPr>
              <a:t>HIGH PROFILE Phase III Trials for unresectable Stage III or IV Malignant Melanoma.  </a:t>
            </a:r>
          </a:p>
        </p:txBody>
      </p:sp>
    </p:spTree>
    <p:extLst>
      <p:ext uri="{BB962C8B-B14F-4D97-AF65-F5344CB8AC3E}">
        <p14:creationId xmlns:p14="http://schemas.microsoft.com/office/powerpoint/2010/main" val="42543064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6DB56F43-BCB4-4CC1-83B4-8F68EA18D259}"/>
              </a:ext>
            </a:extLst>
          </p:cNvPr>
          <p:cNvSpPr txBox="1"/>
          <p:nvPr/>
        </p:nvSpPr>
        <p:spPr>
          <a:xfrm>
            <a:off x="717287" y="1273668"/>
            <a:ext cx="3651098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Genetic susceptibility to melanoma: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on chromosome 9p21: p16/CDKN2A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Encodes for two proteins: p16 and p14ARF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pts who have strong family history of melanoma, 25%-40% carry this mutation and have a 30-90% risk of developing melanoma by age 80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AE148E-DAFF-40BB-9D6F-EBDB37FF2EE9}"/>
              </a:ext>
            </a:extLst>
          </p:cNvPr>
          <p:cNvGrpSpPr/>
          <p:nvPr/>
        </p:nvGrpSpPr>
        <p:grpSpPr>
          <a:xfrm>
            <a:off x="532474" y="762000"/>
            <a:ext cx="8153400" cy="5106787"/>
            <a:chOff x="609600" y="909044"/>
            <a:chExt cx="8153400" cy="510678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D77E301-BAF3-4A03-B151-92CFB98F6CD9}"/>
                </a:ext>
              </a:extLst>
            </p:cNvPr>
            <p:cNvGrpSpPr/>
            <p:nvPr/>
          </p:nvGrpSpPr>
          <p:grpSpPr>
            <a:xfrm>
              <a:off x="642012" y="910431"/>
              <a:ext cx="8077200" cy="5105400"/>
              <a:chOff x="-2791132" y="707268"/>
              <a:chExt cx="13047314" cy="5128948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EBAFEE2-FC1C-4968-94F6-A5E556E23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791132" y="2860727"/>
                <a:ext cx="2946865" cy="249696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EAB2322-2251-4D25-AA4A-96C130A32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620" y="2860727"/>
                <a:ext cx="2979306" cy="253666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A0C3BED-4A85-41DA-A243-24B242BB1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68" y="789094"/>
                <a:ext cx="2780748" cy="210211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D059285D-1BAB-4995-9F9D-310CF86D74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791132" y="708604"/>
                <a:ext cx="6100602" cy="2182531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039D7CC-B0EE-4C13-9627-CABF0D732897}"/>
                  </a:ext>
                </a:extLst>
              </p:cNvPr>
              <p:cNvGrpSpPr/>
              <p:nvPr/>
            </p:nvGrpSpPr>
            <p:grpSpPr>
              <a:xfrm>
                <a:off x="2996233" y="1066800"/>
                <a:ext cx="6950641" cy="4495800"/>
                <a:chOff x="-2506173" y="624945"/>
                <a:chExt cx="6950641" cy="4495800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BB6EB661-5E12-42DD-872B-BDD79F0B8B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2209800" y="624945"/>
                  <a:ext cx="6338197" cy="4495800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CAE0EB1C-A1A5-444B-8444-48337EC39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3383794">
                  <a:off x="3878300" y="1463172"/>
                  <a:ext cx="545948" cy="586389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7DC66B5-02C6-4F09-B630-E54D8C9018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3728346" y="2043113"/>
                  <a:ext cx="800100" cy="371475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63868728-BBF4-463B-9E2A-3850AE3831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3728346" y="2822360"/>
                  <a:ext cx="800100" cy="371475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D646139A-F164-40E2-8244-EAE9BD0BD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3741374" y="3622462"/>
                  <a:ext cx="800100" cy="371475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0948DF6F-D188-45F5-B988-B0D34B9429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5400000">
                  <a:off x="3741374" y="4395489"/>
                  <a:ext cx="800100" cy="371475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800D7D23-C238-484E-B86B-E828B041BF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 rot="18216206" flipH="1">
                  <a:off x="-2485952" y="1436098"/>
                  <a:ext cx="545948" cy="586389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A51E4439-7D04-4FC0-AB0C-F25D3F7692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 flipH="1">
                  <a:off x="-2635906" y="2016039"/>
                  <a:ext cx="800100" cy="371475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C77D11B0-89D7-47C6-A18E-45B4FBFF6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 flipH="1">
                  <a:off x="-2635906" y="2795286"/>
                  <a:ext cx="800100" cy="371475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A880F526-BF02-48BB-BFE5-A3A983B2A7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 flipH="1">
                  <a:off x="-2622878" y="3595388"/>
                  <a:ext cx="800100" cy="371475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9357B511-8013-4A1B-9D46-1DBE97047B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16200000" flipH="1">
                  <a:off x="-2622878" y="4368415"/>
                  <a:ext cx="800100" cy="371475"/>
                </a:xfrm>
                <a:prstGeom prst="rect">
                  <a:avLst/>
                </a:prstGeom>
              </p:spPr>
            </p:pic>
          </p:grp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8F2F7722-0FE2-4384-AC9C-9E27C0E9E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70077" y="707269"/>
                <a:ext cx="6360726" cy="359531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09A7019B-E5B1-41C2-9C8A-7654E5CD3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791132" y="5347665"/>
                <a:ext cx="12631011" cy="488551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610A1B4E-A26C-4D14-95DC-AE8884B3E3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687634">
                <a:off x="2805444" y="1930375"/>
                <a:ext cx="379929" cy="450321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8E047E82-8011-432E-B322-5FE1C3AE8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12957" y="707268"/>
                <a:ext cx="457200" cy="1171657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D2B29210-BC29-4E5C-AF6A-645DF588D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98982" y="725113"/>
                <a:ext cx="457200" cy="5111103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86BEE87-8FDA-4B4D-B94F-276A1CDBD563}"/>
                  </a:ext>
                </a:extLst>
              </p:cNvPr>
              <p:cNvSpPr/>
              <p:nvPr/>
            </p:nvSpPr>
            <p:spPr>
              <a:xfrm>
                <a:off x="-533400" y="2270655"/>
                <a:ext cx="1652614" cy="318039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91A50A9-1E6D-4C37-87B0-8CC7DD71A182}"/>
                  </a:ext>
                </a:extLst>
              </p:cNvPr>
              <p:cNvSpPr/>
              <p:nvPr/>
            </p:nvSpPr>
            <p:spPr>
              <a:xfrm>
                <a:off x="-228600" y="2636971"/>
                <a:ext cx="1259245" cy="2325797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DF860B8-D3AC-4472-B2FA-1C6E15BFA8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6869" y="3492430"/>
                <a:ext cx="942839" cy="593076"/>
              </a:xfrm>
              <a:prstGeom prst="rect">
                <a:avLst/>
              </a:prstGeom>
            </p:spPr>
          </p:pic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DB62145C-E069-4432-9DE5-5CE54A01B085}"/>
                  </a:ext>
                </a:extLst>
              </p:cNvPr>
              <p:cNvSpPr/>
              <p:nvPr/>
            </p:nvSpPr>
            <p:spPr>
              <a:xfrm>
                <a:off x="3270077" y="1878925"/>
                <a:ext cx="6342880" cy="3683676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gradFill flip="none" rotWithShape="1">
                    <a:gsLst>
                      <a:gs pos="0">
                        <a:schemeClr val="lt1">
                          <a:shade val="30000"/>
                          <a:satMod val="115000"/>
                        </a:schemeClr>
                      </a:gs>
                      <a:gs pos="50000">
                        <a:schemeClr val="lt1">
                          <a:shade val="67500"/>
                          <a:satMod val="115000"/>
                        </a:schemeClr>
                      </a:gs>
                      <a:gs pos="100000">
                        <a:schemeClr val="lt1">
                          <a:shade val="100000"/>
                          <a:satMod val="115000"/>
                        </a:schemeClr>
                      </a:gs>
                    </a:gsLst>
                    <a:lin ang="18900000" scaled="1"/>
                    <a:tileRect/>
                  </a:gradFill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E763DE-02D4-412D-A504-2332D6B04A88}"/>
                </a:ext>
              </a:extLst>
            </p:cNvPr>
            <p:cNvSpPr/>
            <p:nvPr/>
          </p:nvSpPr>
          <p:spPr>
            <a:xfrm>
              <a:off x="609600" y="909044"/>
              <a:ext cx="8153400" cy="5087637"/>
            </a:xfrm>
            <a:prstGeom prst="rect">
              <a:avLst/>
            </a:prstGeom>
            <a:noFill/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8BA7853-6562-474A-A8EE-E01D1C11944A}"/>
              </a:ext>
            </a:extLst>
          </p:cNvPr>
          <p:cNvSpPr txBox="1"/>
          <p:nvPr/>
        </p:nvSpPr>
        <p:spPr>
          <a:xfrm>
            <a:off x="495880" y="1339328"/>
            <a:ext cx="3651098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Genetic susceptibility to melanoma: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 on chromosome 9p21: p16/CDKN2A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Encodes for two proteins: p16 and p14ARF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25%-40% of pts who have strong family history of melanoma have been found to carry this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positive, it portrays a 30-90% risk of developing melanoma by age 80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E171102-58D7-4AC8-A82A-88004AD755E4}"/>
              </a:ext>
            </a:extLst>
          </p:cNvPr>
          <p:cNvCxnSpPr>
            <a:cxnSpLocks/>
          </p:cNvCxnSpPr>
          <p:nvPr/>
        </p:nvCxnSpPr>
        <p:spPr>
          <a:xfrm>
            <a:off x="4100999" y="3387724"/>
            <a:ext cx="2040515" cy="92197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5ED5AAA-3CDB-42E5-8FDC-6B0330E22B43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4043902" y="2834286"/>
            <a:ext cx="635611" cy="27221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BFB3103-4259-49DD-8B85-20E846E83AA2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4225224" y="1804605"/>
            <a:ext cx="1321500" cy="8362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83DCB9C-4C56-4499-8DC8-051DB66B2639}"/>
              </a:ext>
            </a:extLst>
          </p:cNvPr>
          <p:cNvCxnSpPr>
            <a:cxnSpLocks/>
          </p:cNvCxnSpPr>
          <p:nvPr/>
        </p:nvCxnSpPr>
        <p:spPr>
          <a:xfrm>
            <a:off x="4259623" y="1414498"/>
            <a:ext cx="3015836" cy="173614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D00AD2D-F65B-47A1-ADD9-DFCC84832AF6}"/>
              </a:ext>
            </a:extLst>
          </p:cNvPr>
          <p:cNvCxnSpPr>
            <a:cxnSpLocks/>
          </p:cNvCxnSpPr>
          <p:nvPr/>
        </p:nvCxnSpPr>
        <p:spPr>
          <a:xfrm flipV="1">
            <a:off x="4196376" y="2393231"/>
            <a:ext cx="2348189" cy="112235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B4AEDEB-4CCE-4689-A44B-6EEB9444880D}"/>
              </a:ext>
            </a:extLst>
          </p:cNvPr>
          <p:cNvSpPr txBox="1"/>
          <p:nvPr/>
        </p:nvSpPr>
        <p:spPr>
          <a:xfrm>
            <a:off x="504639" y="1337692"/>
            <a:ext cx="3651098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Genetic susceptibility to melanoma: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Gene on chromosome 9p21: p16/CDKN2A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Encodes for two proteins: p16 and p14ARF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pts who have strong family history of melanoma, 25%-40% carry this mutation and have a 30-90% risk of developing melanoma by age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FBCEE1C-D2DA-48DE-9CAC-536EC7FD1D3A}"/>
              </a:ext>
            </a:extLst>
          </p:cNvPr>
          <p:cNvSpPr txBox="1"/>
          <p:nvPr/>
        </p:nvSpPr>
        <p:spPr>
          <a:xfrm>
            <a:off x="574126" y="1426560"/>
            <a:ext cx="365109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Amplified or mutated c-Kit, which is found in 10% of </a:t>
            </a:r>
            <a:r>
              <a:rPr lang="en-US" dirty="0" err="1"/>
              <a:t>acral</a:t>
            </a:r>
            <a:r>
              <a:rPr lang="en-US" dirty="0"/>
              <a:t>/letiginous and mucosal melanomas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689C7D-CAA9-4753-B8B9-309894CE2486}"/>
              </a:ext>
            </a:extLst>
          </p:cNvPr>
          <p:cNvSpPr txBox="1"/>
          <p:nvPr/>
        </p:nvSpPr>
        <p:spPr>
          <a:xfrm>
            <a:off x="619802" y="1138490"/>
            <a:ext cx="36510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Overexpression of BCL2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EAF007-089A-4E2D-9AD7-E7AA6F4471A0}"/>
              </a:ext>
            </a:extLst>
          </p:cNvPr>
          <p:cNvSpPr txBox="1"/>
          <p:nvPr/>
        </p:nvSpPr>
        <p:spPr>
          <a:xfrm>
            <a:off x="392804" y="2506336"/>
            <a:ext cx="365109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Activation of the P13K pathway, often through loss of PTEN through inactivating missense mutations or allele deletion.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3B5C407-51B5-4143-AE53-90A7EEC74F75}"/>
              </a:ext>
            </a:extLst>
          </p:cNvPr>
          <p:cNvSpPr txBox="1"/>
          <p:nvPr/>
        </p:nvSpPr>
        <p:spPr>
          <a:xfrm>
            <a:off x="573651" y="1505685"/>
            <a:ext cx="365109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Amplified or mutated c-Kit, which is found in 10% of </a:t>
            </a:r>
            <a:r>
              <a:rPr lang="en-US" dirty="0" err="1">
                <a:solidFill>
                  <a:schemeClr val="bg1"/>
                </a:solidFill>
              </a:rPr>
              <a:t>acral</a:t>
            </a:r>
            <a:r>
              <a:rPr lang="en-US" dirty="0">
                <a:solidFill>
                  <a:schemeClr val="bg1"/>
                </a:solidFill>
              </a:rPr>
              <a:t>/letiginous and mucosal melanomas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3F5E03B-D327-47BB-AFBC-4F2C3EBE8AB3}"/>
              </a:ext>
            </a:extLst>
          </p:cNvPr>
          <p:cNvSpPr txBox="1"/>
          <p:nvPr/>
        </p:nvSpPr>
        <p:spPr>
          <a:xfrm>
            <a:off x="618060" y="1152208"/>
            <a:ext cx="36510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Overexpression of BCL2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3BB9D0E-61C7-44B1-B15F-CE6FE56421EE}"/>
              </a:ext>
            </a:extLst>
          </p:cNvPr>
          <p:cNvSpPr txBox="1"/>
          <p:nvPr/>
        </p:nvSpPr>
        <p:spPr>
          <a:xfrm>
            <a:off x="411969" y="2506336"/>
            <a:ext cx="365109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Activation of the P13K pathway, often through loss of PTEN through inactivating missense mutations or allele deletion.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517A094-0FBF-4E73-9D9E-4C1993BE8533}"/>
              </a:ext>
            </a:extLst>
          </p:cNvPr>
          <p:cNvSpPr txBox="1"/>
          <p:nvPr/>
        </p:nvSpPr>
        <p:spPr>
          <a:xfrm>
            <a:off x="421576" y="2033013"/>
            <a:ext cx="36510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Amplification of Cdk4 (30%) or Cyclin D (30%)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91B598-C2CC-45D2-B595-172BC9D1129B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4072674" y="2356179"/>
            <a:ext cx="2785326" cy="18429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6CF3E15-9836-48C6-A3A0-7E95A85C1D95}"/>
              </a:ext>
            </a:extLst>
          </p:cNvPr>
          <p:cNvSpPr txBox="1"/>
          <p:nvPr/>
        </p:nvSpPr>
        <p:spPr>
          <a:xfrm>
            <a:off x="431434" y="2023194"/>
            <a:ext cx="36510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Amplification of Cdk4 (30%) or Cyclin D (30%)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C29572C-F220-4A14-85C5-D6DF82927A17}"/>
              </a:ext>
            </a:extLst>
          </p:cNvPr>
          <p:cNvSpPr txBox="1"/>
          <p:nvPr/>
        </p:nvSpPr>
        <p:spPr>
          <a:xfrm>
            <a:off x="572299" y="1014782"/>
            <a:ext cx="3651098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N-RAS (15-20%) and BRAF (50%) mutation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Vast majority are BRAF V600E mutation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Glutamic acid change at codon 600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Second most common is BRAF V600K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1D289BC3-D930-4A73-B4F2-BC7E1E84CE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286" y="26404"/>
            <a:ext cx="5372100" cy="68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5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70" grpId="0" animBg="1"/>
      <p:bldP spid="70" grpId="1" animBg="1"/>
      <p:bldP spid="96" grpId="0" animBg="1"/>
      <p:bldP spid="96" grpId="1" animBg="1"/>
      <p:bldP spid="76" grpId="0" animBg="1"/>
      <p:bldP spid="76" grpId="1" animBg="1"/>
      <p:bldP spid="76" grpId="2" animBg="1"/>
      <p:bldP spid="80" grpId="0" animBg="1"/>
      <p:bldP spid="80" grpId="2" animBg="1"/>
      <p:bldP spid="73" grpId="0" animBg="1"/>
      <p:bldP spid="73" grpId="1" animBg="1"/>
      <p:bldP spid="100" grpId="0" animBg="1"/>
      <p:bldP spid="100" grpId="1" animBg="1"/>
      <p:bldP spid="101" grpId="0" animBg="1"/>
      <p:bldP spid="101" grpId="1" animBg="1"/>
      <p:bldP spid="104" grpId="0" animBg="1"/>
      <p:bldP spid="104" grpId="1" animBg="1"/>
      <p:bldP spid="86" grpId="0" animBg="1"/>
      <p:bldP spid="86" grpId="1" animBg="1"/>
      <p:bldP spid="106" grpId="0" animBg="1"/>
      <p:bldP spid="106" grpId="1" animBg="1"/>
      <p:bldP spid="92" grpId="0" animBg="1"/>
      <p:bldP spid="92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B45988-97FB-4A7C-90C7-A20FC2256B3C}"/>
              </a:ext>
            </a:extLst>
          </p:cNvPr>
          <p:cNvSpPr txBox="1"/>
          <p:nvPr/>
        </p:nvSpPr>
        <p:spPr>
          <a:xfrm>
            <a:off x="439972" y="437777"/>
            <a:ext cx="5122628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tx2"/>
                </a:solidFill>
              </a:rPr>
              <a:t>Ongoing phase III trials: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645C9-1183-45B4-AF02-9CB25900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57201"/>
            <a:ext cx="2543175" cy="3647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C33C5D-50C2-46D9-B5EC-C9A63D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854497"/>
              </p:ext>
            </p:extLst>
          </p:nvPr>
        </p:nvGraphicFramePr>
        <p:xfrm>
          <a:off x="762000" y="1447800"/>
          <a:ext cx="7543800" cy="366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3999705737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1504893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PDR001 + Dabrafenib/Trametinib in untreated, unresected advanced melanoma (NCT02967692)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KEYNOTE-252/ECHO-301 Pembrolizumab + Epacadostat or Placebo in unresectable or metastatic melanoma (NCT02752074)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5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PDR001 is a high-affinity, ligand-locking, humanized anti-PD-1 IgG4 antibody that blocks the binding of PD-L1 and PD-L2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Epacadostat, is a </a:t>
                      </a:r>
                      <a:r>
                        <a:rPr lang="en-US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idoleamine</a:t>
                      </a:r>
                      <a:r>
                        <a:rPr lang="en-US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2,3-dioxygenase 1 (IDO1) inhibitor, which suppresses T-cell response and allows for immune 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97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Enrollment: 538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Enrollment: 706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24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Estimated 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Primary Completion: 07/2019</a:t>
                      </a:r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Final Completion: 12/2019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Estimated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Primary Completion: 05/2018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Final Completion: 04/2019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264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398571"/>
      </p:ext>
    </p:extLst>
  </p:cSld>
  <p:clrMapOvr>
    <a:masterClrMapping/>
  </p:clrMapOvr>
  <p:transition spd="slow">
    <p:cov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B45988-97FB-4A7C-90C7-A20FC2256B3C}"/>
              </a:ext>
            </a:extLst>
          </p:cNvPr>
          <p:cNvSpPr txBox="1"/>
          <p:nvPr/>
        </p:nvSpPr>
        <p:spPr>
          <a:xfrm>
            <a:off x="439972" y="437777"/>
            <a:ext cx="5122628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tx2"/>
                </a:solidFill>
              </a:rPr>
              <a:t>Ongoing phase III trials: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645C9-1183-45B4-AF02-9CB25900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57201"/>
            <a:ext cx="2543175" cy="3647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C33C5D-50C2-46D9-B5EC-C9A63DAC0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981829"/>
              </p:ext>
            </p:extLst>
          </p:nvPr>
        </p:nvGraphicFramePr>
        <p:xfrm>
          <a:off x="439972" y="1117276"/>
          <a:ext cx="8399228" cy="4851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99614">
                  <a:extLst>
                    <a:ext uri="{9D8B030D-6E8A-4147-A177-3AD203B41FA5}">
                      <a16:colId xmlns:a16="http://schemas.microsoft.com/office/drawing/2014/main" val="3999705737"/>
                    </a:ext>
                  </a:extLst>
                </a:gridCol>
                <a:gridCol w="4199614">
                  <a:extLst>
                    <a:ext uri="{9D8B030D-6E8A-4147-A177-3AD203B41FA5}">
                      <a16:colId xmlns:a16="http://schemas.microsoft.com/office/drawing/2014/main" val="1504893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TRILOGY: Atezolizumab + Cobimetinib/Vemurafenib vs Placebo + Cobimetinib/Vemurafenib in untreated BRAF mutated, unresectable melanoma (NCT02908672)</a:t>
                      </a:r>
                      <a:endParaRPr lang="en-US" sz="1800" b="1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KEYNOTE-034/MASTERKEY-265: Pembrolizumab + T-VEC vs. Placebo T-VEC in untreated, unresected melanoma (NCT02263508)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54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Atezolizumab is a humanized engineered monoclonal antibody against PD-L1</a:t>
                      </a:r>
                    </a:p>
                    <a:p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Talimogene Laherparepvec (T-VEC) is a herpes simplex virus  that selectively replicates in tumors, produces GM-CSF and stimulates antitumor immune responses in melanoma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972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Phase I/II studies showed ORR: 83% with 10% CR, 72% 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Phase I/II ORR: 48%, CR: 14%</a:t>
                      </a:r>
                    </a:p>
                    <a:p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507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Enrollment: 500 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Enrollment: 660 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24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Estimated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Primary Completion: 11/2019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Final Completion: 11/2019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Estimated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Primary Completion: 12/2018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Final Completion: 09/2022</a:t>
                      </a:r>
                      <a:endParaRPr lang="en-US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264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93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E84009F0-660B-4CF3-9D6F-445B4D28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267" y="2362200"/>
            <a:ext cx="2769320" cy="33260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48CF03-3A9E-482E-85EE-620A03AA0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76" y="484095"/>
            <a:ext cx="2519195" cy="16495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AE230B-DD1A-4250-8CE6-42358429D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24" y="2362200"/>
            <a:ext cx="2422691" cy="37766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C0ADE23-02FA-4C5D-A866-3657C42FC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760" y="3352800"/>
            <a:ext cx="2822062" cy="30369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6B797AE-91B9-40C4-93E8-B5B8CEAC2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24" y="484095"/>
            <a:ext cx="2543175" cy="3647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427ACCD-CFD6-4F78-9CAB-723B3539C703}"/>
              </a:ext>
            </a:extLst>
          </p:cNvPr>
          <p:cNvSpPr txBox="1"/>
          <p:nvPr/>
        </p:nvSpPr>
        <p:spPr>
          <a:xfrm>
            <a:off x="2941877" y="2362200"/>
            <a:ext cx="2983004" cy="92333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9050"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is the ideal combination of Nivolumab + Ipilimumab?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D74C7C-8714-410A-A031-E3A7E898BA99}"/>
              </a:ext>
            </a:extLst>
          </p:cNvPr>
          <p:cNvSpPr txBox="1"/>
          <p:nvPr/>
        </p:nvSpPr>
        <p:spPr>
          <a:xfrm>
            <a:off x="3741976" y="484095"/>
            <a:ext cx="227029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How long should we continue PD-1 inhibitor therapy?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34841A2-0193-4115-837A-EAB73E6B9A0E}"/>
              </a:ext>
            </a:extLst>
          </p:cNvPr>
          <p:cNvSpPr/>
          <p:nvPr/>
        </p:nvSpPr>
        <p:spPr>
          <a:xfrm>
            <a:off x="3741976" y="478119"/>
            <a:ext cx="4879095" cy="1655481"/>
          </a:xfrm>
          <a:prstGeom prst="rect">
            <a:avLst/>
          </a:prstGeom>
          <a:solidFill>
            <a:srgbClr val="000000">
              <a:alpha val="1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F90296-E86B-413B-B24B-F8080527BD5B}"/>
              </a:ext>
            </a:extLst>
          </p:cNvPr>
          <p:cNvSpPr/>
          <p:nvPr/>
        </p:nvSpPr>
        <p:spPr>
          <a:xfrm>
            <a:off x="476624" y="2369758"/>
            <a:ext cx="8304963" cy="4019995"/>
          </a:xfrm>
          <a:prstGeom prst="rect">
            <a:avLst/>
          </a:prstGeom>
          <a:solidFill>
            <a:srgbClr val="000000">
              <a:alpha val="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3F38B3B-2392-4B0D-B38E-30C19EECF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41" y="1066238"/>
            <a:ext cx="3004059" cy="961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7449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massey_cover_blu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91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422D49-FE4A-4B93-9D60-100005071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97136"/>
            <a:ext cx="431789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itchFamily="34" charset="-128"/>
              </a:rPr>
              <a:t>PD-1 inhibitors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25BD87-A71A-4243-949E-7F22C9572427}"/>
              </a:ext>
            </a:extLst>
          </p:cNvPr>
          <p:cNvSpPr/>
          <p:nvPr/>
        </p:nvSpPr>
        <p:spPr>
          <a:xfrm>
            <a:off x="419101" y="957990"/>
            <a:ext cx="44196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8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lackadder ITC" panose="04020505051007020D02" pitchFamily="82" charset="0"/>
              </a:rPr>
              <a:t>“</a:t>
            </a:r>
            <a:r>
              <a:rPr lang="en-US" altLang="en-US" sz="20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lackadder ITC" panose="04020505051007020D02" pitchFamily="82" charset="0"/>
              </a:rPr>
              <a:t>No one should die in the country without getting a whiff of PD-1 inhibitor”  </a:t>
            </a:r>
            <a:r>
              <a:rPr lang="en-US" altLang="en-US" sz="14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Unicode MS" pitchFamily="34" charset="-128"/>
              </a:rPr>
              <a:t>~well known Hematology Oncology physician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B2083-A4F0-4DDF-AF98-ED3346DAA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49" y="2057400"/>
            <a:ext cx="4114799" cy="4248697"/>
          </a:xfrm>
          <a:prstGeom prst="rect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8AD5C-3B0E-4315-9969-E5BF4A61D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614" y="1676400"/>
            <a:ext cx="3804975" cy="4114800"/>
          </a:xfrm>
          <a:prstGeom prst="rect">
            <a:avLst/>
          </a:prstGeom>
          <a:ln w="57150">
            <a:solidFill>
              <a:schemeClr val="accent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57E04B-359E-44A2-8716-0D89D7194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14516"/>
            <a:ext cx="4140758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800" b="1" dirty="0">
                <a:solidFill>
                  <a:schemeClr val="accent3"/>
                </a:solidFill>
                <a:latin typeface="Arial Unicode MS" pitchFamily="34" charset="-128"/>
              </a:rPr>
              <a:t>CTLA-4 inhibitors</a:t>
            </a:r>
          </a:p>
        </p:txBody>
      </p:sp>
    </p:spTree>
    <p:extLst>
      <p:ext uri="{BB962C8B-B14F-4D97-AF65-F5344CB8AC3E}">
        <p14:creationId xmlns:p14="http://schemas.microsoft.com/office/powerpoint/2010/main" val="235962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E880FBB-C114-441F-9DA4-27034338FE34}"/>
              </a:ext>
            </a:extLst>
          </p:cNvPr>
          <p:cNvGrpSpPr/>
          <p:nvPr/>
        </p:nvGrpSpPr>
        <p:grpSpPr>
          <a:xfrm>
            <a:off x="532474" y="762000"/>
            <a:ext cx="8153400" cy="5106787"/>
            <a:chOff x="532474" y="762000"/>
            <a:chExt cx="8153400" cy="510678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8AE148E-DAFF-40BB-9D6F-EBDB37FF2EE9}"/>
                </a:ext>
              </a:extLst>
            </p:cNvPr>
            <p:cNvGrpSpPr/>
            <p:nvPr/>
          </p:nvGrpSpPr>
          <p:grpSpPr>
            <a:xfrm>
              <a:off x="532474" y="762000"/>
              <a:ext cx="8153400" cy="5106787"/>
              <a:chOff x="609600" y="909044"/>
              <a:chExt cx="8153400" cy="5106787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D77E301-BAF3-4A03-B151-92CFB98F6CD9}"/>
                  </a:ext>
                </a:extLst>
              </p:cNvPr>
              <p:cNvGrpSpPr/>
              <p:nvPr/>
            </p:nvGrpSpPr>
            <p:grpSpPr>
              <a:xfrm>
                <a:off x="642012" y="910431"/>
                <a:ext cx="8077200" cy="5105400"/>
                <a:chOff x="-2791132" y="707268"/>
                <a:chExt cx="13047314" cy="5128948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CEBAFEE2-FC1C-4968-94F6-A5E556E23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2791132" y="2860727"/>
                  <a:ext cx="2946865" cy="2496963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BEAB2322-2251-4D25-AA4A-96C130A32B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3620" y="2860727"/>
                  <a:ext cx="2979306" cy="2536666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1A0C3BED-4A85-41DA-A243-24B242BB1C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9468" y="789094"/>
                  <a:ext cx="2780748" cy="2102113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D059285D-1BAB-4995-9F9D-310CF86D74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2791132" y="708604"/>
                  <a:ext cx="6100602" cy="2182531"/>
                </a:xfrm>
                <a:prstGeom prst="rect">
                  <a:avLst/>
                </a:prstGeom>
              </p:spPr>
            </p:pic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7039D7CC-B0EE-4C13-9627-CABF0D732897}"/>
                    </a:ext>
                  </a:extLst>
                </p:cNvPr>
                <p:cNvGrpSpPr/>
                <p:nvPr/>
              </p:nvGrpSpPr>
              <p:grpSpPr>
                <a:xfrm>
                  <a:off x="2996233" y="1066800"/>
                  <a:ext cx="6950641" cy="4495800"/>
                  <a:chOff x="-2506173" y="624945"/>
                  <a:chExt cx="6950641" cy="4495800"/>
                </a:xfrm>
              </p:grpSpPr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BB6EB661-5E12-42DD-872B-BDD79F0B8B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-2209800" y="624945"/>
                    <a:ext cx="6338197" cy="4495800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CAE0EB1C-A1A5-444B-8444-48337EC397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3383794">
                    <a:off x="3878300" y="1463172"/>
                    <a:ext cx="545948" cy="586389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97DC66B5-02C6-4F09-B630-E54D8C9018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5400000">
                    <a:off x="3728346" y="2043113"/>
                    <a:ext cx="800100" cy="371475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63868728-BBF4-463B-9E2A-3850AE3831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5400000">
                    <a:off x="3728346" y="2822360"/>
                    <a:ext cx="800100" cy="371475"/>
                  </a:xfrm>
                  <a:prstGeom prst="rect">
                    <a:avLst/>
                  </a:prstGeom>
                </p:spPr>
              </p:pic>
              <p:pic>
                <p:nvPicPr>
                  <p:cNvPr id="54" name="Picture 53">
                    <a:extLst>
                      <a:ext uri="{FF2B5EF4-FFF2-40B4-BE49-F238E27FC236}">
                        <a16:creationId xmlns:a16="http://schemas.microsoft.com/office/drawing/2014/main" id="{D646139A-F164-40E2-8244-EAE9BD0BD8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5400000">
                    <a:off x="3741374" y="3622462"/>
                    <a:ext cx="800100" cy="371475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>
                    <a:extLst>
                      <a:ext uri="{FF2B5EF4-FFF2-40B4-BE49-F238E27FC236}">
                        <a16:creationId xmlns:a16="http://schemas.microsoft.com/office/drawing/2014/main" id="{0948DF6F-D188-45F5-B988-B0D34B9429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5400000">
                    <a:off x="3741374" y="4395489"/>
                    <a:ext cx="800100" cy="371475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>
                    <a:extLst>
                      <a:ext uri="{FF2B5EF4-FFF2-40B4-BE49-F238E27FC236}">
                        <a16:creationId xmlns:a16="http://schemas.microsoft.com/office/drawing/2014/main" id="{800D7D23-C238-484E-B86B-E828B041B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18216206" flipH="1">
                    <a:off x="-2485952" y="1436098"/>
                    <a:ext cx="545948" cy="586389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A51E4439-7D04-4FC0-AB0C-F25D3F7692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16200000" flipH="1">
                    <a:off x="-2635906" y="2016039"/>
                    <a:ext cx="800100" cy="371475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C77D11B0-89D7-47C6-A18E-45B4FBFF63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16200000" flipH="1">
                    <a:off x="-2635906" y="2795286"/>
                    <a:ext cx="800100" cy="371475"/>
                  </a:xfrm>
                  <a:prstGeom prst="rect">
                    <a:avLst/>
                  </a:prstGeom>
                </p:spPr>
              </p:pic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A880F526-BF02-48BB-BFE5-A3A983B2A7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16200000" flipH="1">
                    <a:off x="-2622878" y="3595388"/>
                    <a:ext cx="800100" cy="371475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9357B511-8013-4A1B-9D46-1DBE97047B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 rot="16200000" flipH="1">
                    <a:off x="-2622878" y="4368415"/>
                    <a:ext cx="800100" cy="37147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8F2F7722-0FE2-4384-AC9C-9E27C0E9E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70077" y="707269"/>
                  <a:ext cx="6360726" cy="359531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09A7019B-E5B1-41C2-9C8A-7654E5CD39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2791132" y="5347665"/>
                  <a:ext cx="12631011" cy="488551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610A1B4E-A26C-4D14-95DC-AE8884B3E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687634">
                  <a:off x="2805444" y="1930375"/>
                  <a:ext cx="379929" cy="450321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8E047E82-8011-432E-B322-5FE1C3AE86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2957" y="707268"/>
                  <a:ext cx="457200" cy="1171657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2B29210-BC29-4E5C-AF6A-645DF588DD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98982" y="725113"/>
                  <a:ext cx="457200" cy="5111103"/>
                </a:xfrm>
                <a:prstGeom prst="rect">
                  <a:avLst/>
                </a:prstGeom>
              </p:spPr>
            </p:pic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86BEE87-8FDA-4B4D-B94F-276A1CDBD563}"/>
                    </a:ext>
                  </a:extLst>
                </p:cNvPr>
                <p:cNvSpPr/>
                <p:nvPr/>
              </p:nvSpPr>
              <p:spPr>
                <a:xfrm>
                  <a:off x="-533400" y="2270655"/>
                  <a:ext cx="1652614" cy="318039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91A50A9-1E6D-4C37-87B0-8CC7DD71A182}"/>
                    </a:ext>
                  </a:extLst>
                </p:cNvPr>
                <p:cNvSpPr/>
                <p:nvPr/>
              </p:nvSpPr>
              <p:spPr>
                <a:xfrm>
                  <a:off x="-228600" y="2636971"/>
                  <a:ext cx="1259245" cy="2325797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BDF860B8-D3AC-4472-B2FA-1C6E15BFA8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76869" y="3492430"/>
                  <a:ext cx="942839" cy="593076"/>
                </a:xfrm>
                <a:prstGeom prst="rect">
                  <a:avLst/>
                </a:prstGeom>
              </p:spPr>
            </p:pic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DB62145C-E069-4432-9DE5-5CE54A01B085}"/>
                    </a:ext>
                  </a:extLst>
                </p:cNvPr>
                <p:cNvSpPr/>
                <p:nvPr/>
              </p:nvSpPr>
              <p:spPr>
                <a:xfrm>
                  <a:off x="3270077" y="1878925"/>
                  <a:ext cx="6342880" cy="3683676"/>
                </a:xfrm>
                <a:prstGeom prst="roundRect">
                  <a:avLst/>
                </a:prstGeom>
                <a:solidFill>
                  <a:schemeClr val="accent2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gradFill flip="none" rotWithShape="1">
                      <a:gsLst>
                        <a:gs pos="0">
                          <a:schemeClr val="lt1">
                            <a:shade val="30000"/>
                            <a:satMod val="115000"/>
                          </a:schemeClr>
                        </a:gs>
                        <a:gs pos="50000">
                          <a:schemeClr val="lt1">
                            <a:shade val="67500"/>
                            <a:satMod val="115000"/>
                          </a:schemeClr>
                        </a:gs>
                        <a:gs pos="100000">
                          <a:schemeClr val="lt1">
                            <a:shade val="100000"/>
                            <a:satMod val="115000"/>
                          </a:schemeClr>
                        </a:gs>
                      </a:gsLst>
                      <a:lin ang="18900000" scaled="1"/>
                      <a:tileRect/>
                    </a:gradFill>
                  </a:endParaRPr>
                </a:p>
              </p:txBody>
            </p: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7E763DE-02D4-412D-A504-2332D6B04A88}"/>
                  </a:ext>
                </a:extLst>
              </p:cNvPr>
              <p:cNvSpPr/>
              <p:nvPr/>
            </p:nvSpPr>
            <p:spPr>
              <a:xfrm>
                <a:off x="609600" y="909044"/>
                <a:ext cx="8153400" cy="5087637"/>
              </a:xfrm>
              <a:prstGeom prst="rect">
                <a:avLst/>
              </a:prstGeom>
              <a:noFill/>
              <a:ln w="762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BFF000-B916-4209-B53A-59578234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19574" y="1044978"/>
              <a:ext cx="2380630" cy="6902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88450F-452B-412C-B540-5379769B6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80937" y="1942157"/>
              <a:ext cx="800100" cy="3504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8BB30E-0964-4CCA-B5AF-47C49E1B7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49154" y="1920728"/>
              <a:ext cx="800100" cy="12301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2AE8337-9188-4EE3-9696-123FB0B4A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53763" y="1961980"/>
              <a:ext cx="281940" cy="15287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38EA8C9-22E3-4412-928B-5F71E6F57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197305">
              <a:off x="5228860" y="4371637"/>
              <a:ext cx="919560" cy="1013909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E02FBCF-9378-41B6-BA89-AB49757A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05825" y="3707095"/>
              <a:ext cx="800100" cy="384384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282F7AD-04CE-4E34-AFF0-C4980618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4518352" y="3262906"/>
              <a:ext cx="954028" cy="14016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59E17B0-515A-4F15-8614-EE27741B5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4378894" y="2701297"/>
              <a:ext cx="549012" cy="44679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9A5C1E5-F497-4225-B5FF-33DC46F0D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17421" y="2301583"/>
              <a:ext cx="818413" cy="38851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5CA490B-5E15-4143-BABF-878F13BC6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71780" y="2646274"/>
              <a:ext cx="818413" cy="388513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B6460A4-77D5-4187-A07A-D14432B81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80986" y="3527266"/>
              <a:ext cx="418483" cy="388513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EDB8A6F-DC3C-46AE-BDEA-983521A02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65823" y="3432332"/>
              <a:ext cx="302437" cy="28077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9C0A63-6AEE-416B-873D-F9509CC53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9288" y="3810000"/>
              <a:ext cx="420441" cy="39033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48EF00B-AFDA-4EAD-AAA2-3C790B36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9889074">
              <a:off x="6417409" y="4702011"/>
              <a:ext cx="315894" cy="348305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2A903D2-99EE-4681-A6DE-6094EC81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3027268">
              <a:off x="6347758" y="4873293"/>
              <a:ext cx="93948" cy="259069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324822B-C0B0-4C42-946D-2988959F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3027268">
              <a:off x="5974865" y="4412525"/>
              <a:ext cx="157869" cy="259069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2D96180-2399-49F4-84C0-3B2E9B615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3027268">
              <a:off x="7296371" y="3757529"/>
              <a:ext cx="104931" cy="17219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11AD75-99F0-4789-932C-0BF7CDEB3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2133" y="1735200"/>
              <a:ext cx="885825" cy="209849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2965A03C-3078-4E13-A22D-622C977AF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61759" y="1723802"/>
              <a:ext cx="885825" cy="218353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3779BA-CCB2-4C88-AD5D-B4CB184B2ABE}"/>
              </a:ext>
            </a:extLst>
          </p:cNvPr>
          <p:cNvCxnSpPr>
            <a:cxnSpLocks/>
          </p:cNvCxnSpPr>
          <p:nvPr/>
        </p:nvCxnSpPr>
        <p:spPr>
          <a:xfrm flipH="1">
            <a:off x="6809125" y="1933220"/>
            <a:ext cx="594802" cy="685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bg1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3367D0D-D36F-47D0-9880-A86DAE938452}"/>
              </a:ext>
            </a:extLst>
          </p:cNvPr>
          <p:cNvCxnSpPr>
            <a:cxnSpLocks/>
          </p:cNvCxnSpPr>
          <p:nvPr/>
        </p:nvCxnSpPr>
        <p:spPr>
          <a:xfrm flipH="1">
            <a:off x="6814390" y="2252403"/>
            <a:ext cx="803240" cy="800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50800">
              <a:schemeClr val="bg1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D965ED0-1869-4619-BCE8-D20161D8437A}"/>
              </a:ext>
            </a:extLst>
          </p:cNvPr>
          <p:cNvCxnSpPr>
            <a:cxnSpLocks/>
          </p:cNvCxnSpPr>
          <p:nvPr/>
        </p:nvCxnSpPr>
        <p:spPr>
          <a:xfrm>
            <a:off x="6112074" y="2067677"/>
            <a:ext cx="553160" cy="491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76200">
              <a:schemeClr val="bg1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2389C1A-738D-4317-8992-B97DEBA3339A}"/>
              </a:ext>
            </a:extLst>
          </p:cNvPr>
          <p:cNvCxnSpPr>
            <a:cxnSpLocks/>
          </p:cNvCxnSpPr>
          <p:nvPr/>
        </p:nvCxnSpPr>
        <p:spPr>
          <a:xfrm>
            <a:off x="6167028" y="2496528"/>
            <a:ext cx="498206" cy="527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bg1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99EBD28-D098-49E4-ACC3-F02ABF5A5F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4784" y="2113481"/>
            <a:ext cx="1749090" cy="308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3085222-AC19-4E95-BC85-D4531F772A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86247" y="1777872"/>
            <a:ext cx="1983328" cy="334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79156200-D768-4FA4-805D-D4EEF004A7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84821" y="1920242"/>
            <a:ext cx="1872117" cy="310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EF9C9BEF-7F6E-4041-A327-2DE4E55921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46475" y="2233212"/>
            <a:ext cx="1705670" cy="2746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6DE31A0-BA4B-41BF-BB11-E64A160DC3E5}"/>
              </a:ext>
            </a:extLst>
          </p:cNvPr>
          <p:cNvCxnSpPr>
            <a:cxnSpLocks/>
          </p:cNvCxnSpPr>
          <p:nvPr/>
        </p:nvCxnSpPr>
        <p:spPr>
          <a:xfrm flipV="1">
            <a:off x="1371600" y="4999349"/>
            <a:ext cx="304800" cy="989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bg1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76D48D4A-8B8A-40E1-8736-B2B39249D9A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2125" y="5910983"/>
            <a:ext cx="1709148" cy="3992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2BF4026-7454-4AAB-8D43-67FF8CEE541E}"/>
              </a:ext>
            </a:extLst>
          </p:cNvPr>
          <p:cNvCxnSpPr>
            <a:cxnSpLocks/>
          </p:cNvCxnSpPr>
          <p:nvPr/>
        </p:nvCxnSpPr>
        <p:spPr>
          <a:xfrm flipH="1" flipV="1">
            <a:off x="3200400" y="4661171"/>
            <a:ext cx="1081332" cy="1322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bg1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9638A60-8871-4F03-94C3-61E9FB041FF8}"/>
              </a:ext>
            </a:extLst>
          </p:cNvPr>
          <p:cNvCxnSpPr>
            <a:cxnSpLocks/>
          </p:cNvCxnSpPr>
          <p:nvPr/>
        </p:nvCxnSpPr>
        <p:spPr>
          <a:xfrm flipV="1">
            <a:off x="3016583" y="4688121"/>
            <a:ext cx="107617" cy="14178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glow rad="63500">
              <a:schemeClr val="bg1"/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2BBD8764-0821-4F01-B70B-B8BCC2A859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45205" y="5910983"/>
            <a:ext cx="1579950" cy="368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957A94C3-D550-44A8-9CB3-5329342AA98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901859" y="5925927"/>
            <a:ext cx="2383753" cy="360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6FAC395-9D66-43FE-A661-C0E14608C4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4597" y="5676736"/>
            <a:ext cx="1709148" cy="399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D17C430-A331-4600-99AC-F5F88CD49B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59171" y="6068741"/>
            <a:ext cx="1579950" cy="3682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842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C9EC005-4DBF-4B38-B64F-A1FF2A0A90CD}"/>
              </a:ext>
            </a:extLst>
          </p:cNvPr>
          <p:cNvGrpSpPr/>
          <p:nvPr/>
        </p:nvGrpSpPr>
        <p:grpSpPr>
          <a:xfrm>
            <a:off x="457200" y="457200"/>
            <a:ext cx="7822991" cy="5410200"/>
            <a:chOff x="457200" y="457200"/>
            <a:chExt cx="7822991" cy="5410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01CF7A-67FB-4AA5-B252-6E622CE4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990600"/>
              <a:ext cx="7822991" cy="4876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971903-E67F-468D-A918-1593F9C38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457200"/>
              <a:ext cx="7822991" cy="7368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DD88455-2DCD-4DAD-8AE7-7735A49E2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45" y="762000"/>
            <a:ext cx="7346699" cy="4648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39239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01212" y="384866"/>
            <a:ext cx="8458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4000" b="1" dirty="0">
                <a:solidFill>
                  <a:schemeClr val="accent6">
                    <a:lumMod val="75000"/>
                  </a:schemeClr>
                </a:solidFill>
                <a:latin typeface="Arial Unicode MS" pitchFamily="34" charset="-128"/>
              </a:rPr>
              <a:t>Vemurafenib and Dabrafenib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1086094"/>
            <a:ext cx="762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 Unicode MS" pitchFamily="34" charset="-128"/>
              </a:rPr>
              <a:t>BRAF kinase inhibitors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1B161-FAB0-46F4-BEA9-67C861CFB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22" y="1542639"/>
            <a:ext cx="7371104" cy="312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 Unicode MS" pitchFamily="34" charset="-128"/>
              </a:rPr>
              <a:t>FDA approved in 2011 (Vemurafenib) 2014 (Dabrafenib) for unresectable or metastatic stage III or IV melanoma:</a:t>
            </a:r>
          </a:p>
          <a:p>
            <a:pPr marL="571500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 Unicode MS" pitchFamily="34" charset="-128"/>
              </a:rPr>
              <a:t>Vemurafenib:</a:t>
            </a:r>
          </a:p>
          <a:p>
            <a:pPr marL="1314450" lvl="1" indent="-571500" eaLnBrk="1" hangingPunct="1">
              <a:buFont typeface="Arial" panose="020B0604020202020204" pitchFamily="34" charset="0"/>
              <a:buChar char="•"/>
            </a:pPr>
            <a:r>
              <a:rPr lang="en-US" sz="900" i="1" dirty="0" err="1">
                <a:solidFill>
                  <a:schemeClr val="bg1"/>
                </a:solidFill>
              </a:rPr>
              <a:t>Sosman</a:t>
            </a:r>
            <a:r>
              <a:rPr lang="en-US" sz="900" i="1" dirty="0">
                <a:solidFill>
                  <a:schemeClr val="bg1"/>
                </a:solidFill>
              </a:rPr>
              <a:t> </a:t>
            </a:r>
            <a:r>
              <a:rPr lang="en-US" sz="900" dirty="0">
                <a:solidFill>
                  <a:schemeClr val="bg1"/>
                </a:solidFill>
              </a:rPr>
              <a:t>2012 NEJM “Survival in BRAF V600-mutant advanced melanoma treated with vemurafenib”</a:t>
            </a:r>
          </a:p>
          <a:p>
            <a:pPr marL="1314450" lvl="1" indent="-571500" eaLnBrk="1" hangingPunct="1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</a:rPr>
              <a:t>Chapman</a:t>
            </a:r>
            <a:r>
              <a:rPr lang="en-US" sz="900" dirty="0">
                <a:solidFill>
                  <a:schemeClr val="bg1"/>
                </a:solidFill>
              </a:rPr>
              <a:t> 2011 NEJM “Improved survival with vemurafenib in melanoma with BRAF V600E mutation;, </a:t>
            </a:r>
            <a:r>
              <a:rPr lang="en-US" sz="900" i="1" dirty="0">
                <a:solidFill>
                  <a:schemeClr val="bg1"/>
                </a:solidFill>
              </a:rPr>
              <a:t>McArthur </a:t>
            </a:r>
            <a:r>
              <a:rPr lang="en-US" sz="900" dirty="0">
                <a:solidFill>
                  <a:schemeClr val="bg1"/>
                </a:solidFill>
              </a:rPr>
              <a:t>2014 Lancet “Safety and efficacy of vemurafenib in BRAF V600E and BRAF V600K mutation positive melanoma BRIM 3 extended follow up of a phase 3 randomized open label study”</a:t>
            </a:r>
          </a:p>
          <a:p>
            <a:pPr marL="1314450" lvl="1" indent="-571500" eaLnBrk="1" hangingPunct="1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</a:rPr>
              <a:t>Larkin</a:t>
            </a:r>
            <a:r>
              <a:rPr lang="en-US" sz="900" dirty="0">
                <a:solidFill>
                  <a:schemeClr val="bg1"/>
                </a:solidFill>
              </a:rPr>
              <a:t> 2014 Lancet “Vemurafenib in patients with BRAF V600 mutated metastatic melanoma an open label multicenter safety study”</a:t>
            </a:r>
          </a:p>
          <a:p>
            <a:pPr marL="1314450" lvl="1" indent="-571500" eaLnBrk="1" hangingPunct="1">
              <a:buFont typeface="Arial" panose="020B0604020202020204" pitchFamily="34" charset="0"/>
              <a:buChar char="•"/>
            </a:pPr>
            <a:endParaRPr lang="en-US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prstClr val="white"/>
                </a:solidFill>
                <a:latin typeface="Arial Unicode MS" pitchFamily="34" charset="-128"/>
              </a:rPr>
              <a:t>Dabrafenib:</a:t>
            </a: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</a:rPr>
              <a:t>-</a:t>
            </a:r>
            <a:r>
              <a:rPr lang="en-US" sz="900" i="1" dirty="0" err="1">
                <a:solidFill>
                  <a:schemeClr val="bg1"/>
                </a:solidFill>
              </a:rPr>
              <a:t>Ascierto</a:t>
            </a:r>
            <a:r>
              <a:rPr lang="en-US" sz="900" dirty="0">
                <a:solidFill>
                  <a:schemeClr val="bg1"/>
                </a:solidFill>
              </a:rPr>
              <a:t> 2013 JCO “Phase II trial BREAK 2 of the BRAF inhibitor dabrafenib in patients with metastatic melanoma”</a:t>
            </a: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sz="900" i="1" dirty="0">
                <a:solidFill>
                  <a:schemeClr val="bg1"/>
                </a:solidFill>
              </a:rPr>
              <a:t>-Long</a:t>
            </a:r>
            <a:r>
              <a:rPr lang="en-US" sz="900" dirty="0">
                <a:solidFill>
                  <a:schemeClr val="bg1"/>
                </a:solidFill>
              </a:rPr>
              <a:t> 2012 Lancet “Dabrafenib in patients with Val600Glu or Val600Lys BRAF-mutant melanoma metastatic to the brain BREAK-MB a multicenter, open-label, phase 2 trial”</a:t>
            </a:r>
            <a:endParaRPr lang="en-US" sz="1400" dirty="0">
              <a:solidFill>
                <a:schemeClr val="bg1"/>
              </a:solidFill>
            </a:endParaRPr>
          </a:p>
          <a:p>
            <a:pPr marL="2171700" lvl="3" indent="-571500" eaLnBrk="1" hangingPunct="1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i="1" dirty="0" err="1">
                <a:solidFill>
                  <a:schemeClr val="bg1"/>
                </a:solidFill>
              </a:rPr>
              <a:t>Hauschild</a:t>
            </a:r>
            <a:r>
              <a:rPr lang="en-US" sz="900" dirty="0">
                <a:solidFill>
                  <a:schemeClr val="bg1"/>
                </a:solidFill>
              </a:rPr>
              <a:t> 2012 Lancet “Dabrafenib in BRAF-mutated metastatic melanoma a </a:t>
            </a:r>
            <a:r>
              <a:rPr lang="en-US" sz="900" dirty="0" err="1">
                <a:solidFill>
                  <a:schemeClr val="bg1"/>
                </a:solidFill>
              </a:rPr>
              <a:t>multicentre</a:t>
            </a:r>
            <a:r>
              <a:rPr lang="en-US" sz="900" dirty="0">
                <a:solidFill>
                  <a:schemeClr val="bg1"/>
                </a:solidFill>
              </a:rPr>
              <a:t>, open-label, phase 3 </a:t>
            </a:r>
            <a:r>
              <a:rPr lang="en-US" sz="900" dirty="0" err="1">
                <a:solidFill>
                  <a:schemeClr val="bg1"/>
                </a:solidFill>
              </a:rPr>
              <a:t>randomised</a:t>
            </a:r>
            <a:r>
              <a:rPr lang="en-US" sz="900" dirty="0">
                <a:solidFill>
                  <a:schemeClr val="bg1"/>
                </a:solidFill>
              </a:rPr>
              <a:t> controlled trial”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71260E-7F3B-4BBA-A48C-45A3AA505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98057"/>
            <a:ext cx="2234327" cy="298026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5E0521F-BE3F-4670-ADB0-EFD1C0097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723006"/>
            <a:ext cx="5528859" cy="15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9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8677</TotalTime>
  <Words>5643</Words>
  <Application>Microsoft Office PowerPoint</Application>
  <PresentationFormat>On-screen Show (4:3)</PresentationFormat>
  <Paragraphs>934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ＭＳ Ｐゴシック</vt:lpstr>
      <vt:lpstr>Arial</vt:lpstr>
      <vt:lpstr>Arial Black</vt:lpstr>
      <vt:lpstr>Arial Rounded MT Bold</vt:lpstr>
      <vt:lpstr>Arial Unicode MS</vt:lpstr>
      <vt:lpstr>Bernard MT Condensed</vt:lpstr>
      <vt:lpstr>Blackadder ITC</vt:lpstr>
      <vt:lpstr>Book Antiqua</vt:lpstr>
      <vt:lpstr>Britannic Bold</vt:lpstr>
      <vt:lpstr>Calibri</vt:lpstr>
      <vt:lpstr>Castellar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Virginia Commonwealth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Nathan Hanger</dc:creator>
  <cp:lastModifiedBy>Jennifer Carter</cp:lastModifiedBy>
  <cp:revision>410</cp:revision>
  <cp:lastPrinted>2008-09-12T20:34:40Z</cp:lastPrinted>
  <dcterms:created xsi:type="dcterms:W3CDTF">2008-09-10T18:39:41Z</dcterms:created>
  <dcterms:modified xsi:type="dcterms:W3CDTF">2017-09-12T20:55:51Z</dcterms:modified>
</cp:coreProperties>
</file>